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2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3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4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5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6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7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28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9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3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32.xml" ContentType="application/vnd.openxmlformats-officedocument.theme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  <p:sldMasterId id="2147483759" r:id="rId2"/>
    <p:sldMasterId id="2147483883" r:id="rId3"/>
    <p:sldMasterId id="2147483907" r:id="rId4"/>
    <p:sldMasterId id="2147483919" r:id="rId5"/>
    <p:sldMasterId id="2147484102" r:id="rId6"/>
    <p:sldMasterId id="2147484138" r:id="rId7"/>
    <p:sldMasterId id="2147484210" r:id="rId8"/>
    <p:sldMasterId id="2147484222" r:id="rId9"/>
    <p:sldMasterId id="2147484234" r:id="rId10"/>
    <p:sldMasterId id="2147484258" r:id="rId11"/>
    <p:sldMasterId id="2147484270" r:id="rId12"/>
    <p:sldMasterId id="2147484283" r:id="rId13"/>
    <p:sldMasterId id="2147484297" r:id="rId14"/>
    <p:sldMasterId id="2147484309" r:id="rId15"/>
    <p:sldMasterId id="2147484321" r:id="rId16"/>
    <p:sldMasterId id="2147484345" r:id="rId17"/>
    <p:sldMasterId id="2147484357" r:id="rId18"/>
    <p:sldMasterId id="2147484369" r:id="rId19"/>
    <p:sldMasterId id="2147484393" r:id="rId20"/>
    <p:sldMasterId id="2147484405" r:id="rId21"/>
    <p:sldMasterId id="2147484417" r:id="rId22"/>
    <p:sldMasterId id="2147484429" r:id="rId23"/>
    <p:sldMasterId id="2147484441" r:id="rId24"/>
    <p:sldMasterId id="2147484454" r:id="rId25"/>
    <p:sldMasterId id="2147484491" r:id="rId26"/>
    <p:sldMasterId id="2147484503" r:id="rId27"/>
    <p:sldMasterId id="2147484515" r:id="rId28"/>
    <p:sldMasterId id="2147484527" r:id="rId29"/>
    <p:sldMasterId id="2147484539" r:id="rId30"/>
    <p:sldMasterId id="2147484551" r:id="rId31"/>
    <p:sldMasterId id="2147484563" r:id="rId32"/>
    <p:sldMasterId id="2147484575" r:id="rId33"/>
  </p:sldMasterIdLst>
  <p:notesMasterIdLst>
    <p:notesMasterId r:id="rId125"/>
  </p:notesMasterIdLst>
  <p:sldIdLst>
    <p:sldId id="761" r:id="rId34"/>
    <p:sldId id="706" r:id="rId35"/>
    <p:sldId id="726" r:id="rId36"/>
    <p:sldId id="727" r:id="rId37"/>
    <p:sldId id="728" r:id="rId38"/>
    <p:sldId id="729" r:id="rId39"/>
    <p:sldId id="730" r:id="rId40"/>
    <p:sldId id="731" r:id="rId41"/>
    <p:sldId id="732" r:id="rId42"/>
    <p:sldId id="733" r:id="rId43"/>
    <p:sldId id="734" r:id="rId44"/>
    <p:sldId id="735" r:id="rId45"/>
    <p:sldId id="738" r:id="rId46"/>
    <p:sldId id="700" r:id="rId47"/>
    <p:sldId id="697" r:id="rId48"/>
    <p:sldId id="707" r:id="rId49"/>
    <p:sldId id="708" r:id="rId50"/>
    <p:sldId id="758" r:id="rId51"/>
    <p:sldId id="757" r:id="rId52"/>
    <p:sldId id="775" r:id="rId53"/>
    <p:sldId id="759" r:id="rId54"/>
    <p:sldId id="710" r:id="rId55"/>
    <p:sldId id="712" r:id="rId56"/>
    <p:sldId id="751" r:id="rId57"/>
    <p:sldId id="749" r:id="rId58"/>
    <p:sldId id="762" r:id="rId59"/>
    <p:sldId id="774" r:id="rId60"/>
    <p:sldId id="763" r:id="rId61"/>
    <p:sldId id="701" r:id="rId62"/>
    <p:sldId id="764" r:id="rId63"/>
    <p:sldId id="765" r:id="rId64"/>
    <p:sldId id="766" r:id="rId65"/>
    <p:sldId id="752" r:id="rId66"/>
    <p:sldId id="753" r:id="rId67"/>
    <p:sldId id="754" r:id="rId68"/>
    <p:sldId id="755" r:id="rId69"/>
    <p:sldId id="776" r:id="rId70"/>
    <p:sldId id="777" r:id="rId71"/>
    <p:sldId id="778" r:id="rId72"/>
    <p:sldId id="779" r:id="rId73"/>
    <p:sldId id="789" r:id="rId74"/>
    <p:sldId id="756" r:id="rId75"/>
    <p:sldId id="696" r:id="rId76"/>
    <p:sldId id="699" r:id="rId77"/>
    <p:sldId id="702" r:id="rId78"/>
    <p:sldId id="715" r:id="rId79"/>
    <p:sldId id="714" r:id="rId80"/>
    <p:sldId id="716" r:id="rId81"/>
    <p:sldId id="724" r:id="rId82"/>
    <p:sldId id="682" r:id="rId83"/>
    <p:sldId id="664" r:id="rId84"/>
    <p:sldId id="666" r:id="rId85"/>
    <p:sldId id="667" r:id="rId86"/>
    <p:sldId id="683" r:id="rId87"/>
    <p:sldId id="668" r:id="rId88"/>
    <p:sldId id="669" r:id="rId89"/>
    <p:sldId id="693" r:id="rId90"/>
    <p:sldId id="670" r:id="rId91"/>
    <p:sldId id="671" r:id="rId92"/>
    <p:sldId id="717" r:id="rId93"/>
    <p:sldId id="719" r:id="rId94"/>
    <p:sldId id="720" r:id="rId95"/>
    <p:sldId id="723" r:id="rId96"/>
    <p:sldId id="767" r:id="rId97"/>
    <p:sldId id="768" r:id="rId98"/>
    <p:sldId id="642" r:id="rId99"/>
    <p:sldId id="673" r:id="rId100"/>
    <p:sldId id="674" r:id="rId101"/>
    <p:sldId id="675" r:id="rId102"/>
    <p:sldId id="654" r:id="rId103"/>
    <p:sldId id="788" r:id="rId104"/>
    <p:sldId id="509" r:id="rId105"/>
    <p:sldId id="681" r:id="rId106"/>
    <p:sldId id="637" r:id="rId107"/>
    <p:sldId id="680" r:id="rId108"/>
    <p:sldId id="786" r:id="rId109"/>
    <p:sldId id="787" r:id="rId110"/>
    <p:sldId id="684" r:id="rId111"/>
    <p:sldId id="686" r:id="rId112"/>
    <p:sldId id="687" r:id="rId113"/>
    <p:sldId id="781" r:id="rId114"/>
    <p:sldId id="579" r:id="rId115"/>
    <p:sldId id="782" r:id="rId116"/>
    <p:sldId id="783" r:id="rId117"/>
    <p:sldId id="784" r:id="rId118"/>
    <p:sldId id="785" r:id="rId119"/>
    <p:sldId id="692" r:id="rId120"/>
    <p:sldId id="565" r:id="rId121"/>
    <p:sldId id="566" r:id="rId122"/>
    <p:sldId id="575" r:id="rId123"/>
    <p:sldId id="563" r:id="rId124"/>
  </p:sldIdLst>
  <p:sldSz cx="9144000" cy="6858000" type="screen4x3"/>
  <p:notesSz cx="6799263" cy="99298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727" autoAdjust="0"/>
  </p:normalViewPr>
  <p:slideViewPr>
    <p:cSldViewPr>
      <p:cViewPr>
        <p:scale>
          <a:sx n="59" d="100"/>
          <a:sy n="59" d="100"/>
        </p:scale>
        <p:origin x="-168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54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63" Type="http://schemas.openxmlformats.org/officeDocument/2006/relationships/slide" Target="slides/slide30.xml"/><Relationship Id="rId68" Type="http://schemas.openxmlformats.org/officeDocument/2006/relationships/slide" Target="slides/slide35.xml"/><Relationship Id="rId84" Type="http://schemas.openxmlformats.org/officeDocument/2006/relationships/slide" Target="slides/slide51.xml"/><Relationship Id="rId89" Type="http://schemas.openxmlformats.org/officeDocument/2006/relationships/slide" Target="slides/slide56.xml"/><Relationship Id="rId112" Type="http://schemas.openxmlformats.org/officeDocument/2006/relationships/slide" Target="slides/slide79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4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4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74" Type="http://schemas.openxmlformats.org/officeDocument/2006/relationships/slide" Target="slides/slide41.xml"/><Relationship Id="rId79" Type="http://schemas.openxmlformats.org/officeDocument/2006/relationships/slide" Target="slides/slide46.xml"/><Relationship Id="rId102" Type="http://schemas.openxmlformats.org/officeDocument/2006/relationships/slide" Target="slides/slide69.xml"/><Relationship Id="rId123" Type="http://schemas.openxmlformats.org/officeDocument/2006/relationships/slide" Target="slides/slide90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7.xml"/><Relationship Id="rId95" Type="http://schemas.openxmlformats.org/officeDocument/2006/relationships/slide" Target="slides/slide62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64" Type="http://schemas.openxmlformats.org/officeDocument/2006/relationships/slide" Target="slides/slide31.xml"/><Relationship Id="rId69" Type="http://schemas.openxmlformats.org/officeDocument/2006/relationships/slide" Target="slides/slide36.xml"/><Relationship Id="rId113" Type="http://schemas.openxmlformats.org/officeDocument/2006/relationships/slide" Target="slides/slide80.xml"/><Relationship Id="rId118" Type="http://schemas.openxmlformats.org/officeDocument/2006/relationships/slide" Target="slides/slide85.xml"/><Relationship Id="rId80" Type="http://schemas.openxmlformats.org/officeDocument/2006/relationships/slide" Target="slides/slide47.xml"/><Relationship Id="rId85" Type="http://schemas.openxmlformats.org/officeDocument/2006/relationships/slide" Target="slides/slide52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5.xml"/><Relationship Id="rId59" Type="http://schemas.openxmlformats.org/officeDocument/2006/relationships/slide" Target="slides/slide26.xml"/><Relationship Id="rId103" Type="http://schemas.openxmlformats.org/officeDocument/2006/relationships/slide" Target="slides/slide70.xml"/><Relationship Id="rId108" Type="http://schemas.openxmlformats.org/officeDocument/2006/relationships/slide" Target="slides/slide75.xml"/><Relationship Id="rId124" Type="http://schemas.openxmlformats.org/officeDocument/2006/relationships/slide" Target="slides/slide91.xml"/><Relationship Id="rId129" Type="http://schemas.openxmlformats.org/officeDocument/2006/relationships/tableStyles" Target="tableStyles.xml"/><Relationship Id="rId54" Type="http://schemas.openxmlformats.org/officeDocument/2006/relationships/slide" Target="slides/slide21.xml"/><Relationship Id="rId70" Type="http://schemas.openxmlformats.org/officeDocument/2006/relationships/slide" Target="slides/slide37.xml"/><Relationship Id="rId75" Type="http://schemas.openxmlformats.org/officeDocument/2006/relationships/slide" Target="slides/slide42.xml"/><Relationship Id="rId91" Type="http://schemas.openxmlformats.org/officeDocument/2006/relationships/slide" Target="slides/slide58.xml"/><Relationship Id="rId96" Type="http://schemas.openxmlformats.org/officeDocument/2006/relationships/slide" Target="slides/slide6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6.xml"/><Relationship Id="rId114" Type="http://schemas.openxmlformats.org/officeDocument/2006/relationships/slide" Target="slides/slide81.xml"/><Relationship Id="rId119" Type="http://schemas.openxmlformats.org/officeDocument/2006/relationships/slide" Target="slides/slide86.xml"/><Relationship Id="rId44" Type="http://schemas.openxmlformats.org/officeDocument/2006/relationships/slide" Target="slides/slide11.xml"/><Relationship Id="rId60" Type="http://schemas.openxmlformats.org/officeDocument/2006/relationships/slide" Target="slides/slide27.xml"/><Relationship Id="rId65" Type="http://schemas.openxmlformats.org/officeDocument/2006/relationships/slide" Target="slides/slide32.xml"/><Relationship Id="rId81" Type="http://schemas.openxmlformats.org/officeDocument/2006/relationships/slide" Target="slides/slide48.xml"/><Relationship Id="rId86" Type="http://schemas.openxmlformats.org/officeDocument/2006/relationships/slide" Target="slides/slide53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6.xml"/><Relationship Id="rId109" Type="http://schemas.openxmlformats.org/officeDocument/2006/relationships/slide" Target="slides/slide76.xml"/><Relationship Id="rId34" Type="http://schemas.openxmlformats.org/officeDocument/2006/relationships/slide" Target="slides/slide1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76" Type="http://schemas.openxmlformats.org/officeDocument/2006/relationships/slide" Target="slides/slide43.xml"/><Relationship Id="rId97" Type="http://schemas.openxmlformats.org/officeDocument/2006/relationships/slide" Target="slides/slide64.xml"/><Relationship Id="rId104" Type="http://schemas.openxmlformats.org/officeDocument/2006/relationships/slide" Target="slides/slide71.xml"/><Relationship Id="rId120" Type="http://schemas.openxmlformats.org/officeDocument/2006/relationships/slide" Target="slides/slide87.xml"/><Relationship Id="rId12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8.xml"/><Relationship Id="rId92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66" Type="http://schemas.openxmlformats.org/officeDocument/2006/relationships/slide" Target="slides/slide33.xml"/><Relationship Id="rId87" Type="http://schemas.openxmlformats.org/officeDocument/2006/relationships/slide" Target="slides/slide54.xml"/><Relationship Id="rId110" Type="http://schemas.openxmlformats.org/officeDocument/2006/relationships/slide" Target="slides/slide77.xml"/><Relationship Id="rId115" Type="http://schemas.openxmlformats.org/officeDocument/2006/relationships/slide" Target="slides/slide82.xml"/><Relationship Id="rId61" Type="http://schemas.openxmlformats.org/officeDocument/2006/relationships/slide" Target="slides/slide28.xml"/><Relationship Id="rId82" Type="http://schemas.openxmlformats.org/officeDocument/2006/relationships/slide" Target="slides/slide4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56" Type="http://schemas.openxmlformats.org/officeDocument/2006/relationships/slide" Target="slides/slide23.xml"/><Relationship Id="rId77" Type="http://schemas.openxmlformats.org/officeDocument/2006/relationships/slide" Target="slides/slide44.xml"/><Relationship Id="rId100" Type="http://schemas.openxmlformats.org/officeDocument/2006/relationships/slide" Target="slides/slide67.xml"/><Relationship Id="rId105" Type="http://schemas.openxmlformats.org/officeDocument/2006/relationships/slide" Target="slides/slide72.xml"/><Relationship Id="rId12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8.xml"/><Relationship Id="rId72" Type="http://schemas.openxmlformats.org/officeDocument/2006/relationships/slide" Target="slides/slide39.xml"/><Relationship Id="rId93" Type="http://schemas.openxmlformats.org/officeDocument/2006/relationships/slide" Target="slides/slide60.xml"/><Relationship Id="rId98" Type="http://schemas.openxmlformats.org/officeDocument/2006/relationships/slide" Target="slides/slide65.xml"/><Relationship Id="rId121" Type="http://schemas.openxmlformats.org/officeDocument/2006/relationships/slide" Target="slides/slide88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3.xml"/><Relationship Id="rId67" Type="http://schemas.openxmlformats.org/officeDocument/2006/relationships/slide" Target="slides/slide34.xml"/><Relationship Id="rId116" Type="http://schemas.openxmlformats.org/officeDocument/2006/relationships/slide" Target="slides/slide8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8.xml"/><Relationship Id="rId62" Type="http://schemas.openxmlformats.org/officeDocument/2006/relationships/slide" Target="slides/slide29.xml"/><Relationship Id="rId83" Type="http://schemas.openxmlformats.org/officeDocument/2006/relationships/slide" Target="slides/slide50.xml"/><Relationship Id="rId88" Type="http://schemas.openxmlformats.org/officeDocument/2006/relationships/slide" Target="slides/slide55.xml"/><Relationship Id="rId111" Type="http://schemas.openxmlformats.org/officeDocument/2006/relationships/slide" Target="slides/slide78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3.xml"/><Relationship Id="rId57" Type="http://schemas.openxmlformats.org/officeDocument/2006/relationships/slide" Target="slides/slide24.xml"/><Relationship Id="rId106" Type="http://schemas.openxmlformats.org/officeDocument/2006/relationships/slide" Target="slides/slide73.xml"/><Relationship Id="rId12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9.xml"/><Relationship Id="rId73" Type="http://schemas.openxmlformats.org/officeDocument/2006/relationships/slide" Target="slides/slide40.xml"/><Relationship Id="rId78" Type="http://schemas.openxmlformats.org/officeDocument/2006/relationships/slide" Target="slides/slide45.xml"/><Relationship Id="rId94" Type="http://schemas.openxmlformats.org/officeDocument/2006/relationships/slide" Target="slides/slide61.xml"/><Relationship Id="rId99" Type="http://schemas.openxmlformats.org/officeDocument/2006/relationships/slide" Target="slides/slide66.xml"/><Relationship Id="rId101" Type="http://schemas.openxmlformats.org/officeDocument/2006/relationships/slide" Target="slides/slide68.xml"/><Relationship Id="rId122" Type="http://schemas.openxmlformats.org/officeDocument/2006/relationships/slide" Target="slides/slide8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347" cy="496491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1343" y="1"/>
            <a:ext cx="2946347" cy="496491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r">
              <a:defRPr sz="1200"/>
            </a:lvl1pPr>
          </a:lstStyle>
          <a:p>
            <a:fld id="{F5D7EED4-C52E-4D0C-B0B7-54C6C54C9807}" type="datetimeFigureOut">
              <a:rPr lang="zh-TW" altLang="en-US" smtClean="0"/>
              <a:t>2023/3/21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0937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51" tIns="45875" rIns="91751" bIns="45875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927" y="4716662"/>
            <a:ext cx="5439410" cy="4468416"/>
          </a:xfrm>
          <a:prstGeom prst="rect">
            <a:avLst/>
          </a:prstGeom>
        </p:spPr>
        <p:txBody>
          <a:bodyPr vert="horz" lIns="91751" tIns="45875" rIns="91751" bIns="45875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31600"/>
            <a:ext cx="2946347" cy="496491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1343" y="9431600"/>
            <a:ext cx="2946347" cy="496491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r">
              <a:defRPr sz="1200"/>
            </a:lvl1pPr>
          </a:lstStyle>
          <a:p>
            <a:fld id="{70BB33C7-F772-4038-B315-EC91BDA951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9409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0937" cy="37226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B9C7-721E-4340-A020-68B6EA3B74ED}" type="slidenum">
              <a:rPr lang="zh-TW" altLang="en-US" smtClean="0">
                <a:solidFill>
                  <a:prstClr val="black"/>
                </a:solidFill>
              </a:rPr>
              <a:pPr/>
              <a:t>14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91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E094F-0076-44E7-A4B7-75A0489B3C8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1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5C05B-E1B1-41B9-AE3F-BEF81A8D6F0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30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FDD7FA20-0149-4509-9671-6F38F831AB40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183E932E-3B37-46BB-98A0-A833C1F32F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74058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5CCE2B0-105E-43AA-B733-8B69790A27E5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C554F73-1807-4307-8557-75C5FA53B0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54889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E7EE7252-A68D-44D3-AA67-FE873C77C85D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34BE14F-505A-4A10-A5C8-91E4E899EEF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95752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908B72B-259B-47E3-A79C-24A9C1AD58E4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E6720494-6191-4799-8043-6E13FE47F2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58626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8FB54E66-BF05-47D2-8984-50927DEF2733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7CFC520-B71F-4D4D-871E-3114C7450F0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64336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0978BEE2-5729-4654-8A16-C078AA01FF2F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1694D566-32AE-4FD0-B06F-182671915E3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6636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DFE71DC-BA7F-47D0-9539-46059ED11380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E26DB32-F821-473B-8FA8-1B789BD7A7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93980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EBE1FCC-D08E-4B56-93B6-B51EED9E729C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858F1672-5938-4048-A544-820E09F504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65181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7DE1E526-6373-4DAB-BE12-CF7E3799D625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D1B9EAC-E25D-449A-BAAF-4E17631C4D1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26761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B3BE122-F880-47F8-9834-BFD40E826555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E0CCCDB9-B6EC-48FD-9926-E726FB461B9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8972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D9973-C8A9-4B5B-9408-06CB4AEF522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2262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34F0D03-2697-4798-AFB4-038A1EE5A96F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15AC2194-3940-4790-BF1C-9D3D0CCB7A1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0685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1138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245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176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665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756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028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037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5692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27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61C61-1F76-4541-B5B3-95F377C5DB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740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473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550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16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25A5641-F5C6-408A-8BE2-1B1D41F9971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56827EC-B1E3-487B-AAB5-D59F7DAC94E8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64780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1B572DA-6E8F-482D-BAB1-5BA22E30DB7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F1F7A11-B026-464F-B2A8-FDCE7DFBC090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56914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E244624-6735-446C-9A00-16E1A347511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938FE93-E9D8-4A04-B371-376CBF107AD2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80623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77D550A-F66F-4838-AB7F-C4444354398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0B5C9F-F567-4789-B831-66FEBB79E883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97844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C7719F4-68A9-47AE-8B40-B77C7C66635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E3A316A-AAD7-43D4-9A34-286936A6D740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42912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29C8875-0283-4143-9288-90EAADD7C53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030D95-92F6-45F2-85B4-AA649A7AAD3D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8974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E405B06-A772-4E79-A713-87711ED5E50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111B200-85C3-45E9-B1E5-F50822EB9DDC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13809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7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5AE4EF0-BA16-4021-AF43-F54CDDE1789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3E2C4CC-EBF4-47A1-84FA-2A985805BDDA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2959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A0C70-D061-4026-A034-B4564E5CE28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7224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731EFA2-2496-4E69-819F-1B6D9CC763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8821FCC-D14D-44E4-9D39-170BD5E599F3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48572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712A261-A6AF-4437-8F45-D7BD44BDAC6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8E668DE-65F0-4381-BAD7-53D33D909B3D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9638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1752600" cy="5851525"/>
          </a:xfrm>
        </p:spPr>
        <p:txBody>
          <a:bodyPr vert="eaVert" anchor="b" anchorCtr="0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E9B09D5-AACB-4147-9D0A-7F628FBB55F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3644E2-6B98-4A8A-A537-7AAA0333FF95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13288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E5F3089-6F72-4960-A709-B86172F4502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29633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1DC0E-9AB6-429B-B5D0-59D23215AC4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527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F12F0-2115-4FC1-98F4-30B16CB6091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351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B4309-DA51-4546-87F6-21969366308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5069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96892-D749-42E8-9934-9AADF5551A1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418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F1C0B-362A-4A06-B0A8-50FC82C80A2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083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62FF0-D2BE-420A-8360-D69D527A4FC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76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53FB4-B32B-4570-9E88-B929257C502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958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BEF8A-A1DD-45E8-83B5-D5AFAF726D7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988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00B79-3C22-45CD-8A9E-564C777A5F5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5525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65CA-1A0E-4D7A-9BD7-D061994A4F6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50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A8719-0EEC-47CD-9378-C3662A2B526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781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5BAA5-4310-4F77-85BC-B56859B0AB3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9707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9E506-937D-4C1D-8E9F-2E8CB5333C7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087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604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604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D301A-27BB-4CDF-9D12-D41196CC449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006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FF914-1497-43D5-9321-D796185DA6F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046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F40B-EB44-4955-A306-2AC8F2A60F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348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291F0-021B-469F-BD79-05D462C1522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11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68FE3-7F1F-4153-99D0-D926472ABDC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8066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D6187-183F-4290-8C91-F5F6FB42BA7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886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9750F-514B-4F76-927C-989E2F601EB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6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10CF8-EBBF-4E58-A3D0-16D99140BBF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0007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AF103-B416-48C1-B8B9-3C64ED05301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59182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9624B-E934-49FA-BDDE-CAC022C6567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2362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D2FBD-B755-4265-9F67-89A45295CF5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324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EE7FB-E62C-4C8A-A17D-76EBD77E157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9849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EDCB5-A785-4943-9E7E-E9320A0B5E1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8316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FF914-1497-43D5-9321-D796185DA6F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48318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F40B-EB44-4955-A306-2AC8F2A60F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23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812C8-5D5F-4616-9F96-953AA49318A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5449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291F0-021B-469F-BD79-05D462C1522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419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D6187-183F-4290-8C91-F5F6FB42BA7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0086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9750F-514B-4F76-927C-989E2F601EB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2024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10CF8-EBBF-4E58-A3D0-16D99140BBF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710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AF103-B416-48C1-B8B9-3C64ED05301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323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9624B-E934-49FA-BDDE-CAC022C6567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176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D2FBD-B755-4265-9F67-89A45295CF5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817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EE7FB-E62C-4C8A-A17D-76EBD77E157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92702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EDCB5-A785-4943-9E7E-E9320A0B5E1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36113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FF914-1497-43D5-9321-D796185DA6F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892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800DF-5D76-4151-A8C7-31C1F7A14EC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0653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3F40B-EB44-4955-A306-2AC8F2A60F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619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291F0-021B-469F-BD79-05D462C1522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2395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D6187-183F-4290-8C91-F5F6FB42BA7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33463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9750F-514B-4F76-927C-989E2F601EB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753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10CF8-EBBF-4E58-A3D0-16D99140BBF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183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AF103-B416-48C1-B8B9-3C64ED05301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5067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9624B-E934-49FA-BDDE-CAC022C6567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09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D2FBD-B755-4265-9F67-89A45295CF5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40250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EE7FB-E62C-4C8A-A17D-76EBD77E157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8873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EDCB5-A785-4943-9E7E-E9320A0B5E1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77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A32C7-01C4-43C7-98B9-AB7C2832527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3658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2720406-608B-4B56-9878-521D62545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40F18A1F-DE76-4F1D-B6C3-EE8DD8579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3DB191FB-7052-49C0-9149-91ACB3596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Taiwan Social Innovation and Sustainable Development Association, TSISDA</a:t>
            </a:r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7F1BCBDB-AAEC-4B3E-B2D5-AE6AE1A24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31DE6919-B49B-4154-A641-CF254E25F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DC224-9A16-4513-BA25-3EE18724B2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920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76EF47D-FFDE-4548-83AE-862CB931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66C4650-081D-420C-9ACA-95553F339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C9195325-3DE2-4862-82DD-F20C6B8E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26612" y="6492876"/>
            <a:ext cx="3769242" cy="365125"/>
          </a:xfrm>
        </p:spPr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r>
              <a:rPr lang="en-US" altLang="zh-TW" dirty="0"/>
              <a:t>Taiwan Social Innovation and Sustainable Development Association, TSISDA</a:t>
            </a:r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578C8B1F-4676-4B30-A676-05D07D17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5633" y="6350455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altLang="zh-TW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7855"/>
            <a:ext cx="2352454" cy="4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3772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8A362CC-0B1E-4A5B-AF68-5239488CF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EB0FBE38-370E-4CDA-9511-D7D3EBC02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BBE8D50F-ACB9-4D4F-A7F0-E8DA14BF1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Taiwan Social Innovation and Sustainable Development Association, TSISDA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5816EBA7-2EF1-4941-98E5-ADCAD1E2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52DCAD07-36AF-47BE-AB11-CE18702A3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DC224-9A16-4513-BA25-3EE18724B2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0769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FD56D4A-C170-48D2-B27B-B29FDA174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4AD258ED-CD62-4904-A335-EE4241F17B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6DB8370F-7086-485E-B23C-D0794E1A8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C33FB42E-D657-4A57-BFEA-6225ADBC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Taiwan Social Innovation and Sustainable Development Association, TSISDA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073674D1-6126-4E18-95BA-7ABB2C01F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B7B07971-F88C-4A31-8F0D-18CBB401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DC224-9A16-4513-BA25-3EE18724B2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2956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6F588BC-2991-4BF0-AB92-689208432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AB0E0BB6-0D95-4355-88B6-5E66F3F11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EE48E9BE-483B-48F8-82DF-07B313A89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20D29E90-9B35-496F-9DA7-F5A01F283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37CD98D7-A075-4059-970D-ADF9A6E8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8F46AB30-D216-4DE3-909D-43A399EF9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Taiwan Social Innovation and Sustainable Development Association, TSISDA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0C2CC54F-5CFB-449F-BF3F-75048BFAE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573BCF2F-82A3-4B5B-870C-F2F7C4DA0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DC224-9A16-4513-BA25-3EE18724B2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560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2C4EEE5-3D03-4269-8E00-527D5DACF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3E0234D1-ADA3-426D-8787-A66411CE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Taiwan Social Innovation and Sustainable Development Association, TSISDA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99FF1D8F-D4E9-4149-A2C4-7D98C9E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5F79D6E0-68C9-4116-B806-B128ADA84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DC224-9A16-4513-BA25-3EE18724B2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09444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A45392E7-2A97-4D3C-BB1D-A017E9DE0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Taiwan Social Innovation and Sustainable Development Association, TSISDA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A11D0D9B-2D68-4AD3-B5CF-168E8F58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383695A0-A266-4FC7-9E0E-7EB75A892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DC224-9A16-4513-BA25-3EE18724B2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9761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C61981A-AD7D-4813-A130-A33B02211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8DCA3207-B8A1-42A4-98D5-3C6511421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A77E7A7B-E190-4668-96E2-1641FAA86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9DDA347F-3D65-4C33-8BE0-A8633BDF0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Taiwan Social Innovation and Sustainable Development Association, TSISDA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31B3520C-29A6-40A3-A096-9B452170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6FE1ED24-753E-4350-9F38-83AD4936F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DC224-9A16-4513-BA25-3EE18724B2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5602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C3939BE-07B6-4506-8C4D-D16FFA468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B6894002-3B0A-44CB-96F3-541A0F03A2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134E5D02-98F9-4E3E-AB8A-4F6C581AA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BC104F08-A772-4287-AF2D-890213EFF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Taiwan Social Innovation and Sustainable Development Association, TSISDA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C49B9D31-657C-48C9-ABA1-407EC775E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296469CB-0EAE-4211-8765-5ABE957C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DC224-9A16-4513-BA25-3EE18724B2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7906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1711AD6-9BFB-4E49-8845-786C67C4B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7DEF63CB-B99B-46A0-84CF-2F3358DDC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FF24341E-5DB4-426C-8774-88FE748B0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Taiwan Social Innovation and Sustainable Development Association, TSISDA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D9396E7E-4E11-4DBB-91F8-E60DC1765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7E8C8BE5-61DF-4633-AA93-1EEC86D0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DC224-9A16-4513-BA25-3EE18724B2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9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99CC0-FB9C-4CBA-BAEE-0F4CD76F64B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08869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2E3B920A-C48A-4775-BE88-1F684D693A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6366CE09-0F6D-4731-BD38-4E9B36598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CD31B870-1370-414F-8F27-261880C7F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Taiwan Social Innovation and Sustainable Development Association, TSISDA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91C8FD36-6A81-454E-A835-1F90D0837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7131241A-611F-4DD3-A91A-9133CDCF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DC224-9A16-4513-BA25-3EE18724B2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61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5970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79388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798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57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48742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3282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3839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7635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16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37276-E050-4256-9C88-0318AF44744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41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BDB71-756C-453D-B060-00397ED98FA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24946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8589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5529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3A50C-9D0D-4C91-BD92-ACD8ABA8972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4669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A330-47CC-40AC-B385-5851190643A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0657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16DA-F412-42BB-AF24-4E4E04A32AE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0331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9CBD-4D0A-448B-9E24-7D46602FF4A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9455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E5BDF-0848-4B08-9514-3B2E309D3C7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7764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E34B-DA7A-4CDE-AA7F-754F457FB00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6286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B658-14CA-4041-9F88-9FF4D445BB0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0518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E595-836A-42EC-B070-24EB9D5BE01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14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F3334-5103-4743-AAB8-865743DB09D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8116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4B15-8459-4EAB-9409-5982D315219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737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481BC-BBDE-4E7F-A6AD-FFF0068424E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6195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8DDB-C636-4592-B83D-8911FF1A8FE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1413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16727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5720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8033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5908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2950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8603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43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378A9-2C29-4276-874B-FF43F328B5A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4088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8852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3307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6374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0476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6606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2637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4106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4144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7579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03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B6756-958D-4E20-856B-F5CE3F72B02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3404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95840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038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6452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7339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6754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F6F49916-8F4B-4D03-AB25-ABEFD2C5FE37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A9B81618-C6A6-453F-854C-CEF19219ABD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36098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A90A25E7-7BA1-42EC-A65A-2065C5F272B0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6005DE8A-F605-4776-BA43-46D2F9BCF0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75974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D4961C74-DCD4-4DC6-9ED5-FAEB890968B4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6CA697B9-A81D-4B14-A3D5-777C7EF2E5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11080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AF33B41D-1D87-4AAD-9D5E-E6B8EA35645E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BE9F9333-6129-4150-AC26-07CECAABA2E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993507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690DAD7A-0804-4257-ABEC-E98BFBF85045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62C98D63-7D9A-4FF4-BB46-2453D54C414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2230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829CB-9846-4B83-A50C-F4B64D57E2A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3235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E1566CC3-21D2-439A-B296-A26C41E851AB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0CCB9603-86BA-4028-98AC-0EE4A50499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545946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337C4A94-5F00-4C82-AEAB-92FDD37B9151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8128559A-F260-4B0E-9C4F-D3242C133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218735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06A9A2C4-0172-47C3-AE4A-E60756406491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31278279-A6C9-401B-8110-41576D70744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783583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41D612B6-F635-4648-994C-896446A5B179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48865EE5-1AF9-4FE4-93C3-C719A96C8FA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531148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C3D4ACF5-9CBE-47D0-9BD9-7177496581A2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3E22890C-835A-461A-9509-A25EB3AE74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663048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670E1936-2DCF-4192-A15D-6F5D1B64BA56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52FF029E-BF4A-4945-8B1F-D62639A1A7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641418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61C61-1F76-4541-B5B3-95F377C5DB0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5963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A0C70-D061-4026-A034-B4564E5CE28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2517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53FB4-B32B-4570-9E88-B929257C502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9984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68FE3-7F1F-4153-99D0-D926472ABDC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1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6E340-9B28-4D19-A497-DA461B1FB29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318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812C8-5D5F-4616-9F96-953AA49318A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6284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800DF-5D76-4151-A8C7-31C1F7A14EC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2168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A32C7-01C4-43C7-98B9-AB7C2832527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274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99CC0-FB9C-4CBA-BAEE-0F4CD76F64B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2563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BDB71-756C-453D-B060-00397ED98FA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3590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F3334-5103-4743-AAB8-865743DB09D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3798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378A9-2C29-4276-874B-FF43F328B5A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6784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25A5641-F5C6-408A-8BE2-1B1D41F9971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56827EC-B1E3-487B-AAB5-D59F7DAC94E8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39717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1B572DA-6E8F-482D-BAB1-5BA22E30DB7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F1F7A11-B026-464F-B2A8-FDCE7DFBC090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466586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E244624-6735-446C-9A00-16E1A347511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938FE93-E9D8-4A04-B371-376CBF107AD2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9627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98D62-DB86-45A1-B915-29A416C64F9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3159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77D550A-F66F-4838-AB7F-C4444354398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0B5C9F-F567-4789-B831-66FEBB79E883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568086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C7719F4-68A9-47AE-8B40-B77C7C66635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E3A316A-AAD7-43D4-9A34-286936A6D740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803531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29C8875-0283-4143-9288-90EAADD7C53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030D95-92F6-45F2-85B4-AA649A7AAD3D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074931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E405B06-A772-4E79-A713-87711ED5E50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111B200-85C3-45E9-B1E5-F50822EB9DDC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807252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5AE4EF0-BA16-4021-AF43-F54CDDE1789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3E2C4CC-EBF4-47A1-84FA-2A985805BDDA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745966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731EFA2-2496-4E69-819F-1B6D9CC763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8821FCC-D14D-44E4-9D39-170BD5E599F3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61747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712A261-A6AF-4437-8F45-D7BD44BDAC6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8E668DE-65F0-4381-BAD7-53D33D909B3D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787659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E9B09D5-AACB-4147-9D0A-7F628FBB55F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3644E2-6B98-4A8A-A537-7AAA0333FF95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81020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E5F3089-6F72-4960-A709-B86172F4502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82855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9AF4B-29F3-4B0E-9455-DAF741AD61F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87C55-2A91-4760-AF2F-C6954679F89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8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2CDA7-01CF-4131-80ED-41C037498B2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2672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0E6E2-F058-4F4F-8797-1DCD62ECE77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840FB-448C-4FD8-95E1-72BEA105F26D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5099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B808A-B4BA-4AFD-BD19-CB734D17EA2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FF760-8BA0-4648-952C-B41CCAAD997D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5946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C33D1-FB58-4B7F-849E-9CE27DC7A98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CBA59-2275-45B8-B117-8B3CB74349A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9236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BA779-3A39-478C-932A-7745DAF3DB0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69A5E-7585-4DFC-8B67-29E4E31A31A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340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D6246-0400-4D73-A52B-11989857758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CE7B4-BF88-43D7-BA13-55A25D109B3C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0239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1F8B5-327D-4384-923F-C437F3E416B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D228B-C65A-4A1A-A4B7-0F18C2C7D20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1049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E0C03-220D-4F87-BCE7-1EB39365F3D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BAB53-9DE6-4EC8-9374-D20C66DBC20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4050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5A795-B4AE-4EEC-934F-05D151004D8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C321B-90BB-414B-BBDB-3A7E4EF6B883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5307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A32F7-2513-41D5-9885-36FB1292D07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E17DB-2C02-47E2-A77B-64C6B0945FFD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9020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57121-0F81-4053-931D-CAA44FB5867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4CDE0-DFC4-4143-A7D0-23291C2045DC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39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E1AC7-0B71-4FDB-8DE1-7E952072009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4684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en-US">
                <a:solidFill>
                  <a:srgbClr val="0000FF"/>
                </a:solidFill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en-US">
                <a:solidFill>
                  <a:srgbClr val="0000FF"/>
                </a:solidFill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en-US">
                <a:solidFill>
                  <a:srgbClr val="C0504D"/>
                </a:solidFill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en-US">
                <a:solidFill>
                  <a:srgbClr val="0000FF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en-US">
                <a:solidFill>
                  <a:srgbClr val="C0504D"/>
                </a:solidFill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en-US">
                <a:solidFill>
                  <a:srgbClr val="C0504D"/>
                </a:solidFill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1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70E5E-56F4-4072-9357-5A7E7FD68852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7585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1157290" y="1344629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6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CF8094AE-EE4C-46A3-8E0D-E15F359F644C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7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0D7C3C7A-AD59-46EE-85B4-0C5A7D459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7382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90E6A098-02FE-43A1-8BEB-9A7372CD71A1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9C9051AE-F66B-4CE2-94DA-8A797E207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3416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2408239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6322545E-50C0-487D-B57E-9526E8275742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C4266DED-6085-498D-B86E-3A2371166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9474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D41D3157-6FCB-4C0F-BADC-7CAB5AB1539D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A5D0F74A-D9E8-4E55-B78F-3ED8CAE9E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8654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C1F50D81-E327-40A5-9B49-E6E310F8502B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DF7D9C40-00E5-4F19-9FC4-86D61D6BC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9952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B1AF2F15-E89B-4D2E-BB21-6A2582A07F65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1ABA759B-B802-47CE-98B9-8F602A552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8243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14421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 bwMode="invGray">
          <a:xfrm>
            <a:off x="1014421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EA820C81-F3C6-4D3F-95C2-14789FE810F9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4B3A0277-9598-443D-97A2-F4B28A56C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090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3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40604F92-F238-4A7C-839C-51D28BB1B427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2DF71C95-C5D9-4A67-B87E-C528BD244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1081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base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6" name="流程圖: 程序 5"/>
          <p:cNvSpPr/>
          <p:nvPr/>
        </p:nvSpPr>
        <p:spPr>
          <a:xfrm rot="19468671">
            <a:off x="396875" y="954104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流程圖: 程序 6"/>
          <p:cNvSpPr/>
          <p:nvPr/>
        </p:nvSpPr>
        <p:spPr>
          <a:xfrm rot="2103354" flipH="1">
            <a:off x="5003802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39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7AB4F33B-F15D-4DC1-A1B0-5D8C19EE5232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9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50C97503-DD75-4AB2-99BE-D68CA896B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7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883F1-DA85-4A6C-AC12-3EE7B6E86BA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3651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03BCF528-6FBC-45A8-A12D-CCA88A750FFF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E926C79A-8851-4B5A-85FD-5A8146A65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249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74675"/>
            <a:ext cx="1828800" cy="5851525"/>
          </a:xfrm>
        </p:spPr>
        <p:txBody>
          <a:bodyPr vert="eaVert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676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788BAF28-AE72-49DE-A467-60F2EB0F779D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AA8BDA84-501F-4866-9478-8BAA8950C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9892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58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E094F-0076-44E7-A4B7-75A0489B3C8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2874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37276-E050-4256-9C88-0318AF44744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3398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14D3D-F701-4DCD-BCD5-31166542A46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7500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97A1F-3FE4-4687-A9F2-10B310FD0DE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9971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55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5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97097-CC9B-4E85-B9D6-93AA9EB969D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4659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49246-318D-47EF-9514-7F55538B265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503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A7BDF-F64E-4775-8271-589116BCB96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7153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60E73-D987-435A-BBC1-C58263C83C6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07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14D3D-F701-4DCD-BCD5-31166542A46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322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49406-241F-4D18-8476-D6CC385AE7E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09007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76713-107B-4A92-AEAD-FD14FE5D718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947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5C05B-E1B1-41B9-AE3F-BEF81A8D6F0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2075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D9973-C8A9-4B5B-9408-06CB4AEF522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8896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1052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2744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7271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1585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4508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3270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91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9DA9B-D072-4FB3-AC74-4B3885478CB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51524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5131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2452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18331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2229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132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0304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4738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4247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5259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94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BD40-3BC6-430D-A7C6-09EB600FFEF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5956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0271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95283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8989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06245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8423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58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5CECB43F-4B29-421A-AC35-D730A90E5B23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1794C55-6009-453A-A514-3C5A0024727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56648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12BCD5F1-B3A6-4444-8459-311124C38E2C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8D60AA29-7120-49A7-891A-7BAC31B8AE6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882061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3117106-341F-4CD8-A93C-F893BAD8EF6F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CCF16DC-481A-4757-82F7-B9D813A66A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57192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D465882-D3E2-4B63-9D2D-C4B99F19AC9D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36A4525-3556-4AA2-9608-7ECA66C50F7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8711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55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5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72C2B1C2-DB66-4585-88A5-C6CB9A2FCF96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D12FE05-B9CC-4688-AEF5-75DDA0E07FF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9943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1E509-61F6-4C88-A3A1-F6398986DA2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73935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ACFC208D-1E44-4F10-8655-19099B1A0BC7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CC58E66-E0CC-4C12-91E3-7FEA19DEB26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152764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194EA25-54E2-43D3-8F91-6A3749DA134D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A473AF36-4880-45F1-8757-19FED7C6525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155053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71F5680F-3674-4ECB-895C-CB882D260BA3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EEB1545D-E425-4B73-B9FF-D56D12D73FA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0008221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33A238FF-076A-47E8-A329-17839CA1B9A5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FC5AF22-A64A-4772-8760-674723F6395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402007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5A6A8B00-0F1B-4E1A-8F23-B19F9A604F9C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18072E10-172D-45D5-9AD7-C117116433F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46991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A7B014F-6B5C-4BCB-AA9C-7D596F36C369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8C55A90-1B79-4CE8-8647-212366912D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95328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0984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1855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3517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52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3A50C-9D0D-4C91-BD92-ACD8ABA8972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7692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1118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7413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6912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2207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04587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1302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2849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A2E8D-A2B6-4232-9C2F-EA633803E1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652711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9EAA3-3B7E-412E-B0E2-959FDBBF3DB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678587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EC4A8-0B50-47DC-A361-432E4C9BF8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71125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A330-47CC-40AC-B385-5851190643A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284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4FA96-E849-4995-B83B-66F3CEEB05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67786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8045E-7535-4AF8-9645-D50751E21D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469625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5292B-4702-46FA-A10E-9BEC66CE03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7867376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9E58F-8682-4E08-B669-AE13BE2FCA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4941994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CED70-960E-4DFD-AC23-FEB25D1F99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570759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806E6-D039-4496-8873-5A60D57B11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2168094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1EAA7-D05E-456F-9E4B-B9B6D848C59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1067003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F5F83-9383-419F-BA12-1F2F4D22B4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575408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6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73DBD557-1C4E-4806-87A4-E8FD6032F91B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7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BA8F47F0-73EF-4D62-988A-3BA81C153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8098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9216127C-EBBF-4C50-B35F-897092DD2940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8664C7DD-54CC-4C5F-B667-89FE2511A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39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16DA-F412-42BB-AF24-4E4E04A32AE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14454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0940ACE0-518A-4742-919F-573ABBD57D0C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6B43EFB0-7A64-4B0E-A29B-71CC5096B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92358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FDF660B0-8131-40CB-B4EB-30877FEF7ED0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FCB10654-A504-4AEC-BA0C-4FAD71D59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7926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4B9DB338-0E9A-4ED2-96A7-D0B77A4149EA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35AC4A4A-C557-4ACE-966C-C6D95FBFB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3481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E1AE252F-1ED6-401D-AEBC-5DF26C0CB46F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84F0704A-1855-41B6-A72A-8FB85BF37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2013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0D435E2E-9096-428C-8893-D763706F7995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2A4A621B-5C13-4ECE-8222-DC3C2B9FA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38298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3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5F0DF9C0-A156-4C8A-BD0E-566E7AFBFFB7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A484491B-1E2E-4C53-B608-558ACDFC7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0385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base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6" name="流程圖: 程序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流程圖: 程序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39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9602D960-36F4-4757-AC8C-B6CAF30C3FBA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9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17C32E40-DBB5-4F12-8D47-ACC7156ED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23248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52E27DB0-E2AB-4045-AF16-0EC6681E22CE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F40243CA-C3A0-423C-AD6A-F6E7D09DB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12744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74675"/>
            <a:ext cx="1828800" cy="5851525"/>
          </a:xfrm>
        </p:spPr>
        <p:txBody>
          <a:bodyPr vert="eaVert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676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F1B1EE6B-A430-4C1E-907B-C885BD494B7C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51F61731-0080-4BF2-BE1A-60F326D8F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75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9CBD-4D0A-448B-9E24-7D46602FF4A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80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E5BDF-0848-4B08-9514-3B2E309D3C7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188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E34B-DA7A-4CDE-AA7F-754F457FB00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84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97A1F-3FE4-4687-A9F2-10B310FD0DE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4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B658-14CA-4041-9F88-9FF4D445BB0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511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E595-836A-42EC-B070-24EB9D5BE01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293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4B15-8459-4EAB-9409-5982D315219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14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481BC-BBDE-4E7F-A6AD-FFF0068424E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8DDB-C636-4592-B83D-8911FF1A8FE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651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3A50C-9D0D-4C91-BD92-ACD8ABA8972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324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A330-47CC-40AC-B385-5851190643A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72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16DA-F412-42BB-AF24-4E4E04A32AE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230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9CBD-4D0A-448B-9E24-7D46602FF4A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75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E5BDF-0848-4B08-9514-3B2E309D3C7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019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97097-CC9B-4E85-B9D6-93AA9EB969D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703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E34B-DA7A-4CDE-AA7F-754F457FB00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744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B658-14CA-4041-9F88-9FF4D445BB0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065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E595-836A-42EC-B070-24EB9D5BE01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893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4B15-8459-4EAB-9409-5982D315219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6274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481BC-BBDE-4E7F-A6AD-FFF0068424E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888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8DDB-C636-4592-B83D-8911FF1A8FE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643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915D-633E-4E0D-BA80-0E4E803ED76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04448" y="6492282"/>
            <a:ext cx="432048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28EF139C-2BDE-422E-A19F-1CBC151E3225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483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AE3E-B10B-4FA4-9A3F-03E91C082C2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139C-2BDE-422E-A19F-1CBC151E3225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781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ABAFC-9688-439C-897B-37EE77791C4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139C-2BDE-422E-A19F-1CBC151E3225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906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5FEF-DFA5-4210-9634-69C650C0445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139C-2BDE-422E-A19F-1CBC151E3225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50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49246-318D-47EF-9514-7F55538B265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475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9C98-EB86-423C-BE8B-67C2CCC9F5E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139C-2BDE-422E-A19F-1CBC151E3225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469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D7B5-3627-4197-AB48-62547D56CCE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139C-2BDE-422E-A19F-1CBC151E3225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19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E03F9-B297-4BE6-9DB8-DB6EC2686BA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139C-2BDE-422E-A19F-1CBC151E3225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777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36403-0172-453F-834C-86DC9EE67A4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139C-2BDE-422E-A19F-1CBC151E3225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715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46B2-7ADC-488F-A8B5-6DF03005805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139C-2BDE-422E-A19F-1CBC151E3225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658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8B53-BCA7-48B0-B69B-344985D9F93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139C-2BDE-422E-A19F-1CBC151E3225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171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C74-7F5A-4B13-9834-534F0336981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139C-2BDE-422E-A19F-1CBC151E3225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366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6E1-36A2-44B9-947F-479A36D815C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5B5C-B247-4EB8-8150-2D8B57A7132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873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6E1-36A2-44B9-947F-479A36D815C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5B5C-B247-4EB8-8150-2D8B57A7132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541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6E1-36A2-44B9-947F-479A36D815C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5B5C-B247-4EB8-8150-2D8B57A7132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9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A7BDF-F64E-4775-8271-589116BCB96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300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6E1-36A2-44B9-947F-479A36D815C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5B5C-B247-4EB8-8150-2D8B57A7132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0366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6E1-36A2-44B9-947F-479A36D815C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5B5C-B247-4EB8-8150-2D8B57A7132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075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6E1-36A2-44B9-947F-479A36D815C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5B5C-B247-4EB8-8150-2D8B57A7132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1273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6E1-36A2-44B9-947F-479A36D815C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5B5C-B247-4EB8-8150-2D8B57A7132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467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6E1-36A2-44B9-947F-479A36D815C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5B5C-B247-4EB8-8150-2D8B57A7132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10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6E1-36A2-44B9-947F-479A36D815C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5B5C-B247-4EB8-8150-2D8B57A7132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366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6E1-36A2-44B9-947F-479A36D815C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5B5C-B247-4EB8-8150-2D8B57A7132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208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D6E1-36A2-44B9-947F-479A36D815C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5B5C-B247-4EB8-8150-2D8B57A7132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670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1157290" y="1344659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6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CF8094AE-EE4C-46A3-8E0D-E15F359F644C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7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0D7C3C7A-AD59-46EE-85B4-0C5A7D459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376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90E6A098-02FE-43A1-8BEB-9A7372CD71A1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9C9051AE-F66B-4CE2-94DA-8A797E207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11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60E73-D987-435A-BBC1-C58263C83C6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9959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2408239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6322545E-50C0-487D-B57E-9526E8275742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C4266DED-6085-498D-B86E-3A2371166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806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D41D3157-6FCB-4C0F-BADC-7CAB5AB1539D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A5D0F74A-D9E8-4E55-B78F-3ED8CAE9E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434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C1F50D81-E327-40A5-9B49-E6E310F8502B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DF7D9C40-00E5-4F19-9FC4-86D61D6BC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764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B1AF2F15-E89B-4D2E-BB21-6A2582A07F65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1ABA759B-B802-47CE-98B9-8F602A552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633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14428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 bwMode="invGray">
          <a:xfrm>
            <a:off x="1014436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EA820C81-F3C6-4D3F-95C2-14789FE810F9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4B3A0277-9598-443D-97A2-F4B28A56C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574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3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40604F92-F238-4A7C-839C-51D28BB1B427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2DF71C95-C5D9-4A67-B87E-C528BD244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140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base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6" name="流程圖: 程序 5"/>
          <p:cNvSpPr/>
          <p:nvPr/>
        </p:nvSpPr>
        <p:spPr>
          <a:xfrm rot="19468671">
            <a:off x="396875" y="954134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流程圖: 程序 6"/>
          <p:cNvSpPr/>
          <p:nvPr/>
        </p:nvSpPr>
        <p:spPr>
          <a:xfrm rot="2103354" flipH="1">
            <a:off x="5003802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69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7AB4F33B-F15D-4DC1-A1B0-5D8C19EE5232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9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50C97503-DD75-4AB2-99BE-D68CA896B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490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03BCF528-6FBC-45A8-A12D-CCA88A750FFF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E926C79A-8851-4B5A-85FD-5A8146A65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760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74705"/>
            <a:ext cx="1828800" cy="5851525"/>
          </a:xfrm>
        </p:spPr>
        <p:txBody>
          <a:bodyPr vert="eaVert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706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788BAF28-AE72-49DE-A467-60F2EB0F779D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  <a:extLst/>
          </a:lstStyle>
          <a:p>
            <a:pPr>
              <a:defRPr/>
            </a:pPr>
            <a:fld id="{AA8BDA84-501F-4866-9478-8BAA8950C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576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E094F-0076-44E7-A4B7-75A0489B3C8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21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76713-107B-4A92-AEAD-FD14FE5D718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14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37276-E050-4256-9C88-0318AF44744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212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6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14D3D-F701-4DCD-BCD5-31166542A46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58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97A1F-3FE4-4687-A9F2-10B310FD0DE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218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5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5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97097-CC9B-4E85-B9D6-93AA9EB969D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532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49246-318D-47EF-9514-7F55538B265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663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A7BDF-F64E-4775-8271-589116BCB96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636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11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60E73-D987-435A-BBC1-C58263C83C6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700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76713-107B-4A92-AEAD-FD14FE5D718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59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5C05B-E1B1-41B9-AE3F-BEF81A8D6F0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685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704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70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D9973-C8A9-4B5B-9408-06CB4AEF522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2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53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8.xml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Relationship Id="rId11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0.xml"/><Relationship Id="rId9" Type="http://schemas.openxmlformats.org/officeDocument/2006/relationships/slideLayout" Target="../slideLayouts/slideLayout355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5.xml"/><Relationship Id="rId3" Type="http://schemas.openxmlformats.org/officeDocument/2006/relationships/slideLayout" Target="../slideLayouts/slideLayout360.xml"/><Relationship Id="rId7" Type="http://schemas.openxmlformats.org/officeDocument/2006/relationships/slideLayout" Target="../slideLayouts/slideLayout364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9.xm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5" Type="http://schemas.openxmlformats.org/officeDocument/2006/relationships/slideLayout" Target="../slideLayouts/slideLayout362.xml"/><Relationship Id="rId10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CB8F79-56D4-429C-9E0E-6BD455C752E7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3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556C177E-4471-4A99-96DA-1704EE2B9C4B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C8CC2215-8A8F-40EF-9FB6-21D430D2520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911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3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33" y="5648341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41D689-A9A3-4388-9DEE-F31B7C956130}" type="slidenum">
              <a:rPr kumimoji="1"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64" y="4048935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DFDCB7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9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DFDCB7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A28516-4E07-4396-B7F8-8B78311AA9DA}" type="datetimeFigureOut">
              <a:rPr kumimoji="1"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0713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pitchFamily="18" charset="-12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C0F47D-7BFC-4684-96C0-4027219BD1C6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5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  <p:sldLayoutId id="2147484295" r:id="rId12"/>
    <p:sldLayoutId id="214748429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44CA42-22F1-47D2-8BE8-FCD94263A717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5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44CA42-22F1-47D2-8BE8-FCD94263A717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3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44CA42-22F1-47D2-8BE8-FCD94263A717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2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30380884-E1DD-4001-8BB6-00ADB0B4F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3B40A156-F1EE-45E5-891C-40D4BEBE8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CD1CD0D6-029A-408A-8352-7633AFD562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Taiwan Social Innovation and Sustainable Development Association, TSISDA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91DE39E9-283D-4B79-B4F2-5A11CB336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2328F3C7-3A9E-4DAE-849E-A4D3FC70E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DC224-9A16-4513-BA25-3EE18724B2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8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27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97F20-CB6B-4765-9AAD-DC9282C8B30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5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7C14FD-CCFF-46A3-A023-4E10FD47CB60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1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1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398" r:id="rId5"/>
    <p:sldLayoutId id="2147484399" r:id="rId6"/>
    <p:sldLayoutId id="2147484400" r:id="rId7"/>
    <p:sldLayoutId id="2147484401" r:id="rId8"/>
    <p:sldLayoutId id="2147484402" r:id="rId9"/>
    <p:sldLayoutId id="2147484403" r:id="rId10"/>
    <p:sldLayoutId id="21474844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0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4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53EDF7C8-D2DD-4D42-B66B-7EF91A182BAB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744C10A5-75DB-4C6D-8C34-582EAB2BC7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1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  <p:sldLayoutId id="2147484426" r:id="rId9"/>
    <p:sldLayoutId id="2147484427" r:id="rId10"/>
    <p:sldLayoutId id="21474844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7C14FD-CCFF-46A3-A023-4E10FD47CB60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2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41D689-A9A3-4388-9DEE-F31B7C956130}" type="slidenum">
              <a:rPr kumimoji="1"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DFDCB7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DFDCB7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A28516-4E07-4396-B7F8-8B78311AA9DA}" type="datetimeFigureOut">
              <a:rPr kumimoji="1"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6654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  <p:sldLayoutId id="214748445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pitchFamily="18" charset="-12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5262E04-87D1-4C7E-81FD-4AE8F836855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BEAF7BE-5FAE-485B-9DDC-95CFF3DC86D6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14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  <p:sldLayoutId id="214748446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168275" y="20641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甜甜圈 10"/>
          <p:cNvSpPr/>
          <p:nvPr/>
        </p:nvSpPr>
        <p:spPr>
          <a:xfrm rot="2315675">
            <a:off x="182882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12827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101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201" name="文字版面配置區 8"/>
          <p:cNvSpPr>
            <a:spLocks noGrp="1"/>
          </p:cNvSpPr>
          <p:nvPr>
            <p:ph type="body" idx="1"/>
          </p:nvPr>
        </p:nvSpPr>
        <p:spPr bwMode="auto">
          <a:xfrm>
            <a:off x="1435101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latin typeface="Arial" pitchFamily="34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1D88AD-5049-4996-AB66-0277135302DE}" type="datetimeFigureOut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2023/3/21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effectLst/>
                <a:latin typeface="Arial" pitchFamily="34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effectLst/>
                <a:latin typeface="Arial" pitchFamily="34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45A220-CF30-44DB-814A-D4FC64A8995F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  <p:sp>
        <p:nvSpPr>
          <p:cNvPr id="15" name="矩形 14"/>
          <p:cNvSpPr/>
          <p:nvPr/>
        </p:nvSpPr>
        <p:spPr bwMode="invGray">
          <a:xfrm>
            <a:off x="1014421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2" r:id="rId1"/>
    <p:sldLayoutId id="2147484493" r:id="rId2"/>
    <p:sldLayoutId id="2147484494" r:id="rId3"/>
    <p:sldLayoutId id="2147484495" r:id="rId4"/>
    <p:sldLayoutId id="2147484496" r:id="rId5"/>
    <p:sldLayoutId id="2147484497" r:id="rId6"/>
    <p:sldLayoutId id="2147484498" r:id="rId7"/>
    <p:sldLayoutId id="2147484499" r:id="rId8"/>
    <p:sldLayoutId id="2147484500" r:id="rId9"/>
    <p:sldLayoutId id="2147484501" r:id="rId10"/>
    <p:sldLayoutId id="214748450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CB8F79-56D4-429C-9E0E-6BD455C752E7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3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C119-FBA3-4C1F-868E-6CEC6F37AABA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2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229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90ED3F1D-FE7C-4D58-BEF9-B177A95FBCDA}" type="datetimeFigureOut">
              <a:rPr lang="zh-TW" altLang="en-US"/>
              <a:pPr>
                <a:defRPr/>
              </a:pPr>
              <a:t>2023/3/21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26A1A895-1BA2-4159-A4C0-D54108983A8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34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0" r:id="rId1"/>
    <p:sldLayoutId id="2147484541" r:id="rId2"/>
    <p:sldLayoutId id="2147484542" r:id="rId3"/>
    <p:sldLayoutId id="2147484543" r:id="rId4"/>
    <p:sldLayoutId id="2147484544" r:id="rId5"/>
    <p:sldLayoutId id="2147484545" r:id="rId6"/>
    <p:sldLayoutId id="2147484546" r:id="rId7"/>
    <p:sldLayoutId id="2147484547" r:id="rId8"/>
    <p:sldLayoutId id="2147484548" r:id="rId9"/>
    <p:sldLayoutId id="2147484549" r:id="rId10"/>
    <p:sldLayoutId id="21474845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01194-656F-4E16-BE88-F5405AE576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2011C-D1BC-4702-8BBF-790FB158BC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3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CFDA92-CEE9-4395-9806-ADEC2E0A9F02}" type="slidenum">
              <a:rPr kumimoji="1" lang="en-US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211140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  <p:sldLayoutId id="21474845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甜甜圈 10"/>
          <p:cNvSpPr/>
          <p:nvPr/>
        </p:nvSpPr>
        <p:spPr>
          <a:xfrm rot="2315675">
            <a:off x="182882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9465" name="文字版面配置區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latin typeface="Arial" pitchFamily="34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00D882-CB8D-4CA7-8EE0-5A30C1AA933D}" type="datetimeFigureOut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2023/3/21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effectLst/>
                <a:latin typeface="Arial" pitchFamily="34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effectLst/>
                <a:latin typeface="Arial" pitchFamily="34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830DAD-D40E-4B68-9E0C-BB4957EB9765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  <p:sp>
        <p:nvSpPr>
          <p:cNvPr id="15" name="矩形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8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97F20-CB6B-4765-9AAD-DC9282C8B30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3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97F20-CB6B-4765-9AAD-DC9282C8B30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2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C86D3-24A4-44BA-A551-2579DAF0DB1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532442" y="6492282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28EF139C-2BDE-422E-A19F-1CBC151E3225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8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1D6E1-36A2-44B9-947F-479A36D815C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15B5C-B247-4EB8-8150-2D8B57A7132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9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168275" y="20641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甜甜圈 10"/>
          <p:cNvSpPr/>
          <p:nvPr/>
        </p:nvSpPr>
        <p:spPr>
          <a:xfrm rot="2315675">
            <a:off x="182882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12827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101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201" name="文字版面配置區 8"/>
          <p:cNvSpPr>
            <a:spLocks noGrp="1"/>
          </p:cNvSpPr>
          <p:nvPr>
            <p:ph type="body" idx="1"/>
          </p:nvPr>
        </p:nvSpPr>
        <p:spPr bwMode="auto">
          <a:xfrm>
            <a:off x="1435101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latin typeface="Arial" pitchFamily="34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1D88AD-5049-4996-AB66-0277135302DE}" type="datetimeFigureOut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2023/3/21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effectLst/>
                <a:latin typeface="Arial" pitchFamily="34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rgbClr val="E7DEC9">
                    <a:shade val="50000"/>
                    <a:satMod val="200000"/>
                  </a:srgbClr>
                </a:solidFill>
                <a:effectLst/>
                <a:latin typeface="Arial" pitchFamily="34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45A220-CF30-44DB-814A-D4FC64A8995F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  <p:sp>
        <p:nvSpPr>
          <p:cNvPr id="15" name="矩形 14"/>
          <p:cNvSpPr/>
          <p:nvPr/>
        </p:nvSpPr>
        <p:spPr bwMode="invGray">
          <a:xfrm>
            <a:off x="1014436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6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  <a:ea typeface="微軟正黑體" pitchFamily="34" charset="-12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CB8F79-56D4-429C-9E0E-6BD455C752E7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7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2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2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7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1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1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197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81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7.xml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0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5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6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0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10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9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98.xml"/><Relationship Id="rId4" Type="http://schemas.openxmlformats.org/officeDocument/2006/relationships/image" Target="../media/image4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seed.agron.ntu.edu.tw/agra/draft1.pdf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5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5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6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7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7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3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33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4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9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0" t="13596" r="27749" b="15134"/>
          <a:stretch/>
        </p:blipFill>
        <p:spPr bwMode="auto">
          <a:xfrm>
            <a:off x="1619672" y="836712"/>
            <a:ext cx="6481012" cy="521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63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7" t="45833" r="25407" b="27084"/>
          <a:stretch/>
        </p:blipFill>
        <p:spPr bwMode="auto">
          <a:xfrm>
            <a:off x="323528" y="3635972"/>
            <a:ext cx="7474637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0" t="19888" r="24790" b="57927"/>
          <a:stretch/>
        </p:blipFill>
        <p:spPr bwMode="auto">
          <a:xfrm>
            <a:off x="641684" y="514401"/>
            <a:ext cx="8388424" cy="310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086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097209"/>
              </p:ext>
            </p:extLst>
          </p:nvPr>
        </p:nvGraphicFramePr>
        <p:xfrm>
          <a:off x="1331640" y="1124744"/>
          <a:ext cx="6122505" cy="4474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0240"/>
                <a:gridCol w="396226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 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Our fieldwork</a:t>
                      </a:r>
                      <a:r>
                        <a:rPr lang="fr-FR" sz="1800" kern="150" dirty="0" smtClean="0">
                          <a:effectLst/>
                        </a:rPr>
                        <a:t>: </a:t>
                      </a:r>
                      <a:r>
                        <a:rPr lang="fr-FR" sz="1800" i="1" kern="150" dirty="0" smtClean="0">
                          <a:effectLst/>
                        </a:rPr>
                        <a:t>Eccoilopus </a:t>
                      </a:r>
                      <a:r>
                        <a:rPr lang="fr-FR" sz="1800" i="1" kern="150" dirty="0">
                          <a:effectLst/>
                        </a:rPr>
                        <a:t>formosanus</a:t>
                      </a:r>
                      <a:endParaRPr lang="zh-TW" sz="2800" i="1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Paiwan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lumaj 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Rukai (Budai)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lalumaj </a:t>
                      </a:r>
                      <a:r>
                        <a:rPr lang="fr-FR" sz="1800" kern="150" dirty="0" smtClean="0">
                          <a:effectLst/>
                        </a:rPr>
                        <a:t>   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Rukai (Danan)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larumaj </a:t>
                      </a:r>
                      <a:r>
                        <a:rPr lang="fr-FR" sz="1800" kern="150" dirty="0" smtClean="0">
                          <a:effectLst/>
                        </a:rPr>
                        <a:t> 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Rukai (Mantauran)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ɬalumai 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>
                          <a:effectLst/>
                        </a:rPr>
                        <a:t>Rukai (Maga)</a:t>
                      </a:r>
                      <a:endParaRPr lang="zh-TW" sz="2800" kern="15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ɬróme 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>
                          <a:effectLst/>
                        </a:rPr>
                        <a:t>Rukai (Tona)</a:t>
                      </a:r>
                      <a:endParaRPr lang="zh-TW" sz="2800" kern="15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ɬau</a:t>
                      </a:r>
                      <a:r>
                        <a:rPr lang="fr-FR" sz="1800" kern="150">
                          <a:effectLst/>
                        </a:rPr>
                        <a:t>́</a:t>
                      </a:r>
                      <a:r>
                        <a:rPr lang="fr-FR" sz="1800" kern="150" smtClean="0">
                          <a:effectLst/>
                        </a:rPr>
                        <a:t>mai 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>
                          <a:effectLst/>
                        </a:rPr>
                        <a:t>Kanakanabu</a:t>
                      </a:r>
                      <a:endParaRPr lang="zh-TW" sz="2800" kern="15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 smtClean="0">
                          <a:effectLst/>
                        </a:rPr>
                        <a:t>nɔmi, </a:t>
                      </a:r>
                      <a:r>
                        <a:rPr lang="fr-FR" sz="1800" kern="150" dirty="0">
                          <a:effectLst/>
                        </a:rPr>
                        <a:t>naúmi 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Saaroa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l̥</a:t>
                      </a:r>
                      <a:r>
                        <a:rPr lang="fr-FR" sz="1800" kern="150" dirty="0" smtClean="0">
                          <a:effectLst/>
                        </a:rPr>
                        <a:t>arumi, ɬalumi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Tsou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 smtClean="0">
                          <a:effectLst/>
                        </a:rPr>
                        <a:t>Hrome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>
                          <a:effectLst/>
                        </a:rPr>
                        <a:t>Bunun</a:t>
                      </a:r>
                      <a:endParaRPr lang="zh-TW" sz="2800" kern="15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ɗiil 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Amis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kern="150" dirty="0">
                          <a:effectLst/>
                        </a:rPr>
                        <a:t>lil̥ </a:t>
                      </a:r>
                      <a:endParaRPr lang="zh-TW" sz="2800" kern="150" dirty="0">
                        <a:effectLst/>
                        <a:latin typeface="Times New Roman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50" dirty="0" smtClean="0">
                          <a:effectLst/>
                          <a:latin typeface="+mn-lt"/>
                          <a:ea typeface="+mn-ea"/>
                          <a:cs typeface="Lucida Sans"/>
                        </a:rPr>
                        <a:t>Atayal(</a:t>
                      </a:r>
                      <a:r>
                        <a:rPr lang="en-US" altLang="zh-TW" sz="1800" kern="150" dirty="0" err="1" smtClean="0">
                          <a:effectLst/>
                          <a:latin typeface="+mn-lt"/>
                          <a:ea typeface="+mn-ea"/>
                          <a:cs typeface="Lucida Sans"/>
                        </a:rPr>
                        <a:t>Piyanan</a:t>
                      </a:r>
                      <a:r>
                        <a:rPr lang="en-US" altLang="zh-TW" sz="1800" kern="150" dirty="0" smtClean="0">
                          <a:effectLst/>
                          <a:latin typeface="+mn-lt"/>
                          <a:ea typeface="+mn-ea"/>
                          <a:cs typeface="Lucida Sans"/>
                        </a:rPr>
                        <a:t>)</a:t>
                      </a:r>
                      <a:endParaRPr lang="zh-TW" sz="1800" kern="150" dirty="0">
                        <a:effectLst/>
                        <a:latin typeface="+mn-lt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50" dirty="0" err="1" smtClean="0">
                          <a:effectLst/>
                          <a:latin typeface="+mn-lt"/>
                          <a:ea typeface="+mn-ea"/>
                          <a:cs typeface="Lucida Sans"/>
                        </a:rPr>
                        <a:t>bəsi'nu</a:t>
                      </a:r>
                      <a:r>
                        <a:rPr lang="en-US" altLang="zh-TW" sz="1800" kern="150" dirty="0" smtClean="0">
                          <a:effectLst/>
                          <a:latin typeface="+mn-lt"/>
                          <a:ea typeface="+mn-ea"/>
                          <a:cs typeface="Lucida Sans"/>
                        </a:rPr>
                        <a:t> </a:t>
                      </a:r>
                      <a:endParaRPr lang="zh-TW" sz="1800" kern="150" dirty="0">
                        <a:effectLst/>
                        <a:latin typeface="+mn-lt"/>
                        <a:ea typeface="新細明體"/>
                        <a:cs typeface="Lucida Sans"/>
                      </a:endParaRPr>
                    </a:p>
                  </a:txBody>
                  <a:tcPr marL="34925" marR="34925" marT="34925" marB="34925"/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865751" y="107921"/>
            <a:ext cx="542488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200" dirty="0" smtClean="0">
                <a:solidFill>
                  <a:prstClr val="black"/>
                </a:solidFill>
                <a:ea typeface="標楷體" panose="03000509000000000000" pitchFamily="65" charset="-120"/>
              </a:rPr>
              <a:t>收集部落族語</a:t>
            </a:r>
            <a:endParaRPr lang="en-US" altLang="zh-TW" sz="3200" dirty="0" smtClean="0">
              <a:solidFill>
                <a:prstClr val="black"/>
              </a:solidFill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>
                <a:solidFill>
                  <a:prstClr val="black"/>
                </a:solidFill>
                <a:ea typeface="標楷體" panose="03000509000000000000" pitchFamily="65" charset="-120"/>
              </a:rPr>
              <a:t>先申請本院</a:t>
            </a:r>
            <a:r>
              <a:rPr lang="en-US" altLang="zh-TW" sz="2400" dirty="0">
                <a:solidFill>
                  <a:prstClr val="black"/>
                </a:solidFill>
                <a:ea typeface="標楷體" panose="03000509000000000000" pitchFamily="65" charset="-120"/>
              </a:rPr>
              <a:t>IRB</a:t>
            </a:r>
            <a:r>
              <a:rPr lang="zh-TW" altLang="en-US" sz="2400" dirty="0">
                <a:solidFill>
                  <a:prstClr val="black"/>
                </a:solidFill>
                <a:ea typeface="標楷體" panose="03000509000000000000" pitchFamily="65" charset="-120"/>
              </a:rPr>
              <a:t>核准後再進行</a:t>
            </a:r>
            <a:r>
              <a:rPr lang="zh-TW" altLang="en-US" sz="2400" dirty="0" smtClean="0">
                <a:solidFill>
                  <a:prstClr val="black"/>
                </a:solidFill>
                <a:ea typeface="標楷體" panose="03000509000000000000" pitchFamily="65" charset="-120"/>
              </a:rPr>
              <a:t>訪問   </a:t>
            </a:r>
            <a:r>
              <a:rPr lang="en-US" altLang="zh-TW" sz="2400" dirty="0" smtClean="0">
                <a:solidFill>
                  <a:prstClr val="black"/>
                </a:solidFill>
                <a:ea typeface="標楷體" panose="03000509000000000000" pitchFamily="65" charset="-120"/>
              </a:rPr>
              <a:t>2017</a:t>
            </a:r>
            <a:endParaRPr lang="zh-TW" altLang="en-US" sz="2400" dirty="0">
              <a:solidFill>
                <a:srgbClr val="FF0000"/>
              </a:solidFill>
            </a:endParaRPr>
          </a:p>
          <a:p>
            <a:pPr algn="ctr"/>
            <a:endParaRPr lang="zh-TW" altLang="en-US" sz="3200" dirty="0">
              <a:solidFill>
                <a:prstClr val="black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139258" y="5817458"/>
            <a:ext cx="3129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  <a:ea typeface="標楷體" panose="03000509000000000000" pitchFamily="65" charset="-120"/>
              </a:rPr>
              <a:t>原住民</a:t>
            </a:r>
            <a:r>
              <a:rPr lang="zh-TW" altLang="en-US" sz="2000" dirty="0" smtClean="0">
                <a:solidFill>
                  <a:prstClr val="black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2000" dirty="0" smtClean="0">
                <a:solidFill>
                  <a:prstClr val="black"/>
                </a:solidFill>
                <a:ea typeface="標楷體" panose="03000509000000000000" pitchFamily="65" charset="-120"/>
              </a:rPr>
              <a:t>: </a:t>
            </a:r>
            <a:r>
              <a:rPr lang="zh-TW" altLang="en-US" sz="2000" dirty="0" smtClean="0">
                <a:solidFill>
                  <a:prstClr val="black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2000" dirty="0">
                <a:solidFill>
                  <a:prstClr val="black"/>
                </a:solidFill>
                <a:ea typeface="標楷體" panose="03000509000000000000" pitchFamily="65" charset="-120"/>
              </a:rPr>
              <a:t>15</a:t>
            </a:r>
            <a:r>
              <a:rPr lang="zh-TW" altLang="en-US" sz="2000" dirty="0">
                <a:solidFill>
                  <a:prstClr val="black"/>
                </a:solidFill>
                <a:ea typeface="標楷體" panose="03000509000000000000" pitchFamily="65" charset="-120"/>
              </a:rPr>
              <a:t>族，</a:t>
            </a:r>
            <a:r>
              <a:rPr lang="en-US" altLang="zh-TW" sz="2000" dirty="0">
                <a:solidFill>
                  <a:prstClr val="black"/>
                </a:solidFill>
                <a:ea typeface="標楷體" panose="03000509000000000000" pitchFamily="65" charset="-120"/>
              </a:rPr>
              <a:t>&gt;1500</a:t>
            </a:r>
            <a:r>
              <a:rPr lang="zh-TW" altLang="en-US" sz="2000" dirty="0" smtClean="0">
                <a:solidFill>
                  <a:prstClr val="black"/>
                </a:solidFill>
                <a:ea typeface="標楷體" panose="03000509000000000000" pitchFamily="65" charset="-120"/>
              </a:rPr>
              <a:t>人次</a:t>
            </a:r>
            <a:endParaRPr lang="en-US" altLang="zh-TW" sz="2000" dirty="0" smtClean="0">
              <a:solidFill>
                <a:prstClr val="black"/>
              </a:solidFill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solidFill>
                  <a:prstClr val="black"/>
                </a:solidFill>
                <a:ea typeface="標楷體" panose="03000509000000000000" pitchFamily="65" charset="-120"/>
              </a:rPr>
              <a:t>平埔 </a:t>
            </a:r>
            <a:r>
              <a:rPr lang="en-US" altLang="zh-TW" sz="2000" dirty="0" smtClean="0">
                <a:solidFill>
                  <a:prstClr val="black"/>
                </a:solidFill>
                <a:ea typeface="標楷體" panose="03000509000000000000" pitchFamily="65" charset="-120"/>
              </a:rPr>
              <a:t>:  4</a:t>
            </a:r>
            <a:r>
              <a:rPr lang="zh-TW" altLang="en-US" sz="2000" dirty="0" smtClean="0">
                <a:solidFill>
                  <a:prstClr val="black"/>
                </a:solidFill>
                <a:ea typeface="標楷體" panose="03000509000000000000" pitchFamily="65" charset="-120"/>
              </a:rPr>
              <a:t>族，約</a:t>
            </a:r>
            <a:r>
              <a:rPr lang="en-US" altLang="zh-TW" sz="2000" dirty="0" smtClean="0">
                <a:solidFill>
                  <a:prstClr val="black"/>
                </a:solidFill>
                <a:ea typeface="標楷體" panose="03000509000000000000" pitchFamily="65" charset="-120"/>
              </a:rPr>
              <a:t>30</a:t>
            </a:r>
            <a:r>
              <a:rPr lang="zh-TW" altLang="en-US" sz="2000" dirty="0" smtClean="0">
                <a:solidFill>
                  <a:prstClr val="black"/>
                </a:solidFill>
                <a:ea typeface="標楷體" panose="03000509000000000000" pitchFamily="65" charset="-120"/>
              </a:rPr>
              <a:t>人次</a:t>
            </a:r>
            <a:endParaRPr lang="zh-TW" altLang="en-US" sz="2000" dirty="0">
              <a:solidFill>
                <a:prstClr val="black"/>
              </a:solidFill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1566-79D9-4E6C-90FD-5312950D33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86000" y="476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愛爾蘭醫生奧古斯汀亨利（</a:t>
            </a:r>
            <a:r>
              <a:rPr lang="en-US" altLang="zh-TW" dirty="0">
                <a:solidFill>
                  <a:prstClr val="black"/>
                </a:solidFill>
              </a:rPr>
              <a:t>Henry, Augustine</a:t>
            </a:r>
            <a:r>
              <a:rPr lang="zh-TW" altLang="en-US" dirty="0">
                <a:solidFill>
                  <a:prstClr val="black"/>
                </a:solidFill>
              </a:rPr>
              <a:t>）於</a:t>
            </a:r>
            <a:r>
              <a:rPr lang="en-US" altLang="zh-TW" dirty="0">
                <a:solidFill>
                  <a:prstClr val="black"/>
                </a:solidFill>
              </a:rPr>
              <a:t>1892</a:t>
            </a:r>
            <a:r>
              <a:rPr lang="zh-TW" altLang="en-US" dirty="0">
                <a:solidFill>
                  <a:prstClr val="black"/>
                </a:solidFill>
              </a:rPr>
              <a:t>－</a:t>
            </a:r>
            <a:r>
              <a:rPr lang="en-US" altLang="zh-TW" dirty="0">
                <a:solidFill>
                  <a:prstClr val="black"/>
                </a:solidFill>
              </a:rPr>
              <a:t>1895</a:t>
            </a:r>
            <a:r>
              <a:rPr lang="zh-TW" altLang="en-US" dirty="0">
                <a:solidFill>
                  <a:prstClr val="black"/>
                </a:solidFill>
              </a:rPr>
              <a:t>年間來到台灣，進行大規模之植物採集工作，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2" t="20833" r="43900" b="9210"/>
          <a:stretch/>
        </p:blipFill>
        <p:spPr bwMode="auto">
          <a:xfrm>
            <a:off x="1419327" y="1844824"/>
            <a:ext cx="3378300" cy="450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779912" y="130941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萬金庄（</a:t>
            </a:r>
            <a:r>
              <a:rPr lang="en-US" altLang="zh-TW" dirty="0" err="1">
                <a:solidFill>
                  <a:prstClr val="black"/>
                </a:solidFill>
              </a:rPr>
              <a:t>Bankin</a:t>
            </a:r>
            <a:r>
              <a:rPr lang="en-US" altLang="zh-TW" dirty="0">
                <a:solidFill>
                  <a:prstClr val="black"/>
                </a:solidFill>
              </a:rPr>
              <a:t>-sing</a:t>
            </a:r>
            <a:r>
              <a:rPr lang="zh-TW" altLang="en-US" dirty="0">
                <a:solidFill>
                  <a:prstClr val="black"/>
                </a:solidFill>
              </a:rPr>
              <a:t>）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2827" r="36873" b="7895"/>
          <a:stretch/>
        </p:blipFill>
        <p:spPr bwMode="auto">
          <a:xfrm>
            <a:off x="5615884" y="1844824"/>
            <a:ext cx="2671928" cy="4410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177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7" t="29605" r="19242" b="8046"/>
          <a:stretch/>
        </p:blipFill>
        <p:spPr bwMode="auto">
          <a:xfrm>
            <a:off x="1008983" y="836712"/>
            <a:ext cx="7437107" cy="53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14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EFEB20F-BAE9-4ED6-AC05-F0DDB739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92" y="4206751"/>
            <a:ext cx="4226442" cy="132592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92D050"/>
                </a:solidFill>
                <a:latin typeface="+mn-lt"/>
                <a:ea typeface="微軟正黑體 Light" pitchFamily="34" charset="-120"/>
              </a:rPr>
              <a:t>蘆麥永續</a:t>
            </a:r>
            <a:r>
              <a:rPr lang="en-US" altLang="zh-TW" sz="3600" dirty="0">
                <a:solidFill>
                  <a:srgbClr val="92D050"/>
                </a:solidFill>
                <a:latin typeface="+mn-lt"/>
                <a:ea typeface="微軟正黑體 Light" pitchFamily="34" charset="-120"/>
              </a:rPr>
              <a:t>-</a:t>
            </a:r>
            <a:br>
              <a:rPr lang="en-US" altLang="zh-TW" sz="3600" dirty="0">
                <a:solidFill>
                  <a:srgbClr val="92D050"/>
                </a:solidFill>
                <a:latin typeface="+mn-lt"/>
                <a:ea typeface="微軟正黑體 Light" pitchFamily="34" charset="-120"/>
              </a:rPr>
            </a:br>
            <a:r>
              <a:rPr lang="zh-TW" altLang="en-US" sz="2800" dirty="0">
                <a:solidFill>
                  <a:schemeClr val="accent4">
                    <a:lumMod val="75000"/>
                  </a:schemeClr>
                </a:solidFill>
                <a:latin typeface="+mn-lt"/>
                <a:ea typeface="微軟正黑體 Light" pitchFamily="34" charset="-120"/>
              </a:rPr>
              <a:t>農糧永續、智慧農耕、部落發展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961D90CD-69C0-412D-A8FB-7256DCB44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8192" y="5551324"/>
            <a:ext cx="3410356" cy="905904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zh-TW" altLang="en-US" sz="1400" dirty="0">
                <a:solidFill>
                  <a:prstClr val="black"/>
                </a:solidFill>
                <a:latin typeface="微軟正黑體 Light" pitchFamily="34" charset="-120"/>
                <a:ea typeface="微軟正黑體 Light" pitchFamily="34" charset="-120"/>
              </a:rPr>
              <a:t>徐子富</a:t>
            </a:r>
            <a:endParaRPr lang="en-US" altLang="zh-TW" sz="1400" dirty="0">
              <a:solidFill>
                <a:prstClr val="black"/>
              </a:solidFill>
              <a:latin typeface="微軟正黑體 Light" pitchFamily="34" charset="-120"/>
              <a:ea typeface="微軟正黑體 Light" pitchFamily="34" charset="-120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zh-TW" altLang="en-US" sz="1400" dirty="0" smtClean="0">
                <a:solidFill>
                  <a:prstClr val="black"/>
                </a:solidFill>
                <a:latin typeface="微軟正黑體 Light" pitchFamily="34" charset="-120"/>
                <a:ea typeface="微軟正黑體 Light" pitchFamily="34" charset="-120"/>
              </a:rPr>
              <a:t>楊坤修</a:t>
            </a:r>
            <a:endParaRPr lang="en-US" altLang="zh-TW" sz="1400" dirty="0">
              <a:solidFill>
                <a:prstClr val="black"/>
              </a:solidFill>
              <a:latin typeface="微軟正黑體 Light" pitchFamily="34" charset="-120"/>
              <a:ea typeface="微軟正黑體 Light" pitchFamily="34" charset="-120"/>
            </a:endParaRPr>
          </a:p>
        </p:txBody>
      </p:sp>
      <p:sp>
        <p:nvSpPr>
          <p:cNvPr id="6" name="AutoShape 4" descr="優樂地橫式logo-01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Picture 6" descr="https://s3-ap-northeast-1.amazonaws.com/zeczec-prod/asset_281235_image_big.jpg?161389597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5"/>
          <a:stretch/>
        </p:blipFill>
        <p:spPr bwMode="auto">
          <a:xfrm>
            <a:off x="345282" y="885938"/>
            <a:ext cx="6443663" cy="259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3-ap-northeast-1.amazonaws.com/zeczec-prod/asset_281256_image_big.jpg?161389905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5"/>
          <a:stretch/>
        </p:blipFill>
        <p:spPr bwMode="auto">
          <a:xfrm>
            <a:off x="5096812" y="3753350"/>
            <a:ext cx="3384266" cy="72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54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92D050"/>
                </a:solidFill>
                <a:latin typeface="微軟正黑體 Light" pitchFamily="34" charset="-120"/>
                <a:ea typeface="微軟正黑體 Light" pitchFamily="34" charset="-120"/>
              </a:rPr>
              <a:t>對應之</a:t>
            </a:r>
            <a:r>
              <a:rPr lang="en-US" altLang="zh-TW" sz="3200" dirty="0">
                <a:solidFill>
                  <a:srgbClr val="92D050"/>
                </a:solidFill>
                <a:latin typeface="微軟正黑體 Light" pitchFamily="34" charset="-120"/>
                <a:ea typeface="微軟正黑體 Light" pitchFamily="34" charset="-120"/>
              </a:rPr>
              <a:t>SDGs</a:t>
            </a:r>
            <a:endParaRPr lang="zh-TW" altLang="en-US" sz="3200" dirty="0">
              <a:solidFill>
                <a:srgbClr val="92D050"/>
              </a:solidFill>
              <a:latin typeface="微軟正黑體 Light" pitchFamily="34" charset="-120"/>
              <a:ea typeface="微軟正黑體 Light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28650" y="1467294"/>
            <a:ext cx="7886700" cy="53056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1800" dirty="0">
              <a:latin typeface="微軟正黑體 Light" pitchFamily="34" charset="-120"/>
              <a:ea typeface="微軟正黑體 Light" pitchFamily="34" charset="-120"/>
            </a:endParaRPr>
          </a:p>
          <a:p>
            <a:pPr marL="0" indent="0">
              <a:buNone/>
            </a:pPr>
            <a:endParaRPr lang="en-US" altLang="zh-TW" sz="1800" dirty="0">
              <a:latin typeface="微軟正黑體 Light" pitchFamily="34" charset="-120"/>
              <a:ea typeface="微軟正黑體 Light" pitchFamily="34" charset="-120"/>
            </a:endParaRPr>
          </a:p>
          <a:p>
            <a:pPr marL="0" indent="0">
              <a:buNone/>
            </a:pPr>
            <a:endParaRPr lang="en-US" altLang="zh-TW" sz="1800" dirty="0">
              <a:latin typeface="微軟正黑體 Light" pitchFamily="34" charset="-120"/>
              <a:ea typeface="微軟正黑體 Light" pitchFamily="34" charset="-120"/>
            </a:endParaRPr>
          </a:p>
          <a:p>
            <a:pPr marL="0" indent="0">
              <a:buNone/>
            </a:pPr>
            <a:endParaRPr lang="en-US" altLang="zh-TW" sz="1800" dirty="0">
              <a:latin typeface="微軟正黑體 Light" pitchFamily="34" charset="-120"/>
              <a:ea typeface="微軟正黑體 Light" pitchFamily="34" charset="-120"/>
            </a:endParaRPr>
          </a:p>
          <a:p>
            <a:pPr marL="0" indent="0">
              <a:buNone/>
            </a:pPr>
            <a:endParaRPr lang="en-US" altLang="zh-TW" sz="1800" dirty="0">
              <a:latin typeface="微軟正黑體 Light" pitchFamily="34" charset="-120"/>
              <a:ea typeface="微軟正黑體 Light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652" y="2353339"/>
            <a:ext cx="1838105" cy="245080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877" y="2828261"/>
            <a:ext cx="906425" cy="120856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877" y="1144774"/>
            <a:ext cx="906425" cy="120856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04" y="2360428"/>
            <a:ext cx="1832787" cy="244371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444" y="4804147"/>
            <a:ext cx="906425" cy="12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 t="26316" r="34160" b="8334"/>
          <a:stretch/>
        </p:blipFill>
        <p:spPr bwMode="auto">
          <a:xfrm>
            <a:off x="899592" y="1094457"/>
            <a:ext cx="7331242" cy="478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2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未提供相片說明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5" y="-50908"/>
            <a:ext cx="8908885" cy="729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99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Screenshot_20230314_094236_Chrom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757363" cy="560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Screenshot_20230312_154310_Facebook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383860" cy="562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724128" y="6032719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農傳媒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885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0" t="28113" r="17422" b="60312"/>
          <a:stretch>
            <a:fillRect/>
          </a:stretch>
        </p:blipFill>
        <p:spPr bwMode="auto">
          <a:xfrm>
            <a:off x="192254" y="368300"/>
            <a:ext cx="87852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9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" t="22687" r="9036" b="44229"/>
          <a:stretch>
            <a:fillRect/>
          </a:stretch>
        </p:blipFill>
        <p:spPr bwMode="auto">
          <a:xfrm>
            <a:off x="552616" y="1700808"/>
            <a:ext cx="806450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4" name="文字方塊 1"/>
          <p:cNvSpPr txBox="1">
            <a:spLocks noChangeArrowheads="1"/>
          </p:cNvSpPr>
          <p:nvPr/>
        </p:nvSpPr>
        <p:spPr bwMode="auto">
          <a:xfrm>
            <a:off x="2748922" y="3890548"/>
            <a:ext cx="36718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dirty="0" smtClean="0">
                <a:solidFill>
                  <a:srgbClr val="000000"/>
                </a:solidFill>
              </a:rPr>
              <a:t> </a:t>
            </a:r>
            <a:r>
              <a:rPr lang="zh-TW" altLang="en-US" sz="24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特聘研究員   邢禹依</a:t>
            </a:r>
            <a:endParaRPr lang="en-US" altLang="zh-TW" sz="2400" b="1" dirty="0" smtClean="0">
              <a:solidFill>
                <a:srgbClr val="000000">
                  <a:lumMod val="75000"/>
                  <a:lumOff val="25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     前   研究助理        徐子富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TW" altLang="en-US" dirty="0" smtClean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059832" y="5128407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台灣原生油芒企業社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90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Screenshot_20230314_093404_Chrom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8023820" cy="555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24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Screenshot_20230314_094225_Chrom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680905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07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ppt\ppt-new\新增資料夾\118286425_3868623613154618_8313909590519724415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0"/>
          <a:stretch/>
        </p:blipFill>
        <p:spPr bwMode="auto">
          <a:xfrm>
            <a:off x="2060648" y="260648"/>
            <a:ext cx="5013176" cy="644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54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ppt\ppt-new\新增資料夾\110101968_3753596277990686_8239351171471064461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4" b="10086"/>
          <a:stretch/>
        </p:blipFill>
        <p:spPr bwMode="auto">
          <a:xfrm>
            <a:off x="2051720" y="620688"/>
            <a:ext cx="4869160" cy="547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75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46371" r="32669" b="6250"/>
          <a:stretch/>
        </p:blipFill>
        <p:spPr bwMode="auto">
          <a:xfrm>
            <a:off x="899594" y="2852966"/>
            <a:ext cx="7231971" cy="314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t="40040" r="32759" b="43750"/>
          <a:stretch/>
        </p:blipFill>
        <p:spPr bwMode="auto">
          <a:xfrm>
            <a:off x="611575" y="1340768"/>
            <a:ext cx="8215313" cy="118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444210" y="623731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農傳媒</a:t>
            </a:r>
          </a:p>
        </p:txBody>
      </p:sp>
    </p:spTree>
    <p:extLst>
      <p:ext uri="{BB962C8B-B14F-4D97-AF65-F5344CB8AC3E}">
        <p14:creationId xmlns:p14="http://schemas.microsoft.com/office/powerpoint/2010/main" val="243339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364575"/>
              </p:ext>
            </p:extLst>
          </p:nvPr>
        </p:nvGraphicFramePr>
        <p:xfrm>
          <a:off x="467544" y="1484784"/>
          <a:ext cx="8395394" cy="2592286"/>
        </p:xfrm>
        <a:graphic>
          <a:graphicData uri="http://schemas.openxmlformats.org/drawingml/2006/table">
            <a:tbl>
              <a:tblPr/>
              <a:tblGrid>
                <a:gridCol w="822406"/>
                <a:gridCol w="1507744"/>
                <a:gridCol w="1998903"/>
                <a:gridCol w="2040785"/>
                <a:gridCol w="2025556"/>
              </a:tblGrid>
              <a:tr h="92170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作物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一甲灌溉用水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(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噸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與水稻比較之需水量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與水稻比較之需水量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(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噸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省水費用 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(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每度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7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源計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41764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水稻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11000-14410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</a:tr>
              <a:tr h="41764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大豆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3010-3960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45%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6700-8800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46900-61600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</a:tr>
              <a:tr h="41764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小麥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1100-1441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9900-12969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69300-90783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</a:tr>
              <a:tr h="41764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油芒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550-720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10450-13600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73150-95830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044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D:\Documents\diskD\manuscripts\台灣油芒\3rd ms\YCH_7927-3_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5514" y="-27384"/>
            <a:ext cx="10600559" cy="693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283968" y="548680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超級未來韌性作物</a:t>
            </a:r>
            <a:endParaRPr lang="zh-TW" altLang="en-US" sz="280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753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wnloads\20230305_092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06578"/>
            <a:ext cx="4275464" cy="32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ownloads\20230305_0923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74" y="1806578"/>
            <a:ext cx="4275464" cy="32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4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Documents\diskD\manuscripts\台灣油芒\3rd ms\YCH_7521-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556794"/>
            <a:ext cx="6882284" cy="454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915816" y="90872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prstClr val="black"/>
                </a:solidFill>
              </a:rPr>
              <a:t>葉中肋</a:t>
            </a:r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3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圖像裡可能有食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3" b="22762"/>
          <a:stretch/>
        </p:blipFill>
        <p:spPr bwMode="auto">
          <a:xfrm>
            <a:off x="1850286" y="547573"/>
            <a:ext cx="4971148" cy="616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42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827584" y="333374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 smtClean="0">
                <a:solidFill>
                  <a:prstClr val="black"/>
                </a:solidFill>
                <a:ea typeface="標楷體" pitchFamily="65" charset="-120"/>
                <a:cs typeface="Times New Roman" pitchFamily="18" charset="0"/>
              </a:rPr>
              <a:t>Taiwan oil millet </a:t>
            </a:r>
            <a:r>
              <a:rPr lang="zh-TW" altLang="en-US" sz="3600" dirty="0" smtClean="0">
                <a:solidFill>
                  <a:prstClr val="black"/>
                </a:solidFill>
                <a:ea typeface="標楷體" pitchFamily="65" charset="-120"/>
                <a:cs typeface="Times New Roman" pitchFamily="18" charset="0"/>
              </a:rPr>
              <a:t>台灣油芒</a:t>
            </a:r>
            <a:r>
              <a:rPr lang="en-US" altLang="zh-TW" sz="3600" dirty="0" smtClean="0">
                <a:solidFill>
                  <a:prstClr val="black"/>
                </a:solidFill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3600" dirty="0" smtClean="0">
                <a:solidFill>
                  <a:prstClr val="black"/>
                </a:solidFill>
                <a:ea typeface="標楷體" pitchFamily="65" charset="-120"/>
                <a:cs typeface="Times New Roman" pitchFamily="18" charset="0"/>
              </a:rPr>
            </a:br>
            <a:r>
              <a:rPr lang="en-US" altLang="zh-TW" sz="2800" i="1" dirty="0" err="1">
                <a:solidFill>
                  <a:prstClr val="black"/>
                </a:solidFill>
                <a:ea typeface="標楷體" pitchFamily="65" charset="-120"/>
              </a:rPr>
              <a:t>Eccoilopus</a:t>
            </a:r>
            <a:r>
              <a:rPr lang="en-US" altLang="zh-TW" sz="2800" i="1" dirty="0">
                <a:solidFill>
                  <a:prstClr val="black"/>
                </a:solidFill>
                <a:ea typeface="標楷體" pitchFamily="65" charset="-120"/>
              </a:rPr>
              <a:t> </a:t>
            </a:r>
            <a:r>
              <a:rPr lang="en-US" altLang="zh-TW" sz="2800" i="1" dirty="0" err="1">
                <a:solidFill>
                  <a:prstClr val="black"/>
                </a:solidFill>
                <a:ea typeface="標楷體" pitchFamily="65" charset="-120"/>
              </a:rPr>
              <a:t>formosanus</a:t>
            </a:r>
            <a:r>
              <a:rPr lang="en-US" altLang="zh-TW" sz="2800" i="1" dirty="0">
                <a:solidFill>
                  <a:prstClr val="black"/>
                </a:solidFill>
                <a:ea typeface="標楷體" pitchFamily="65" charset="-120"/>
              </a:rPr>
              <a:t> </a:t>
            </a:r>
            <a:r>
              <a:rPr lang="en-US" altLang="zh-TW" sz="2800" dirty="0" err="1">
                <a:solidFill>
                  <a:prstClr val="black"/>
                </a:solidFill>
                <a:ea typeface="標楷體" pitchFamily="65" charset="-120"/>
              </a:rPr>
              <a:t>Rendle</a:t>
            </a:r>
            <a:r>
              <a:rPr lang="en-US" altLang="zh-TW" sz="2800" dirty="0">
                <a:solidFill>
                  <a:prstClr val="black"/>
                </a:solidFill>
                <a:ea typeface="標楷體" pitchFamily="65" charset="-120"/>
              </a:rPr>
              <a:t> </a:t>
            </a:r>
            <a:endParaRPr lang="en-US" altLang="zh-TW" sz="2800" dirty="0" smtClean="0">
              <a:solidFill>
                <a:prstClr val="black"/>
              </a:solidFill>
              <a:ea typeface="標楷體" pitchFamily="65" charset="-120"/>
            </a:endParaRPr>
          </a:p>
        </p:txBody>
      </p:sp>
      <p:pic>
        <p:nvPicPr>
          <p:cNvPr id="3" name="Picture 2" descr="油芒整株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470" y="1815431"/>
            <a:ext cx="305969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14A2-5D7F-4185-A710-09DDD7329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0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C360_2012-03-14-16-47-53 (2)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390" y="0"/>
            <a:ext cx="41281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10" name="Group 10"/>
          <p:cNvGrpSpPr>
            <a:grpSpLocks/>
          </p:cNvGrpSpPr>
          <p:nvPr/>
        </p:nvGrpSpPr>
        <p:grpSpPr bwMode="auto">
          <a:xfrm>
            <a:off x="1619250" y="1268413"/>
            <a:ext cx="2952750" cy="4032251"/>
            <a:chOff x="1020" y="799"/>
            <a:chExt cx="1860" cy="2540"/>
          </a:xfrm>
        </p:grpSpPr>
        <p:sp>
          <p:nvSpPr>
            <p:cNvPr id="25606" name="Rectangle 6"/>
            <p:cNvSpPr>
              <a:spLocks noChangeArrowheads="1"/>
            </p:cNvSpPr>
            <p:nvPr/>
          </p:nvSpPr>
          <p:spPr bwMode="auto">
            <a:xfrm>
              <a:off x="1020" y="1526"/>
              <a:ext cx="227" cy="227"/>
            </a:xfrm>
            <a:prstGeom prst="rect">
              <a:avLst/>
            </a:prstGeom>
            <a:noFill/>
            <a:ln w="25400">
              <a:solidFill>
                <a:srgbClr val="FF99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25607" name="Line 7"/>
            <p:cNvSpPr>
              <a:spLocks noChangeShapeType="1"/>
            </p:cNvSpPr>
            <p:nvPr/>
          </p:nvSpPr>
          <p:spPr bwMode="auto">
            <a:xfrm flipV="1">
              <a:off x="1247" y="799"/>
              <a:ext cx="1633" cy="727"/>
            </a:xfrm>
            <a:prstGeom prst="line">
              <a:avLst/>
            </a:prstGeom>
            <a:noFill/>
            <a:ln w="25400">
              <a:solidFill>
                <a:srgbClr val="FF99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25608" name="Line 8"/>
            <p:cNvSpPr>
              <a:spLocks noChangeShapeType="1"/>
            </p:cNvSpPr>
            <p:nvPr/>
          </p:nvSpPr>
          <p:spPr bwMode="auto">
            <a:xfrm>
              <a:off x="1247" y="1752"/>
              <a:ext cx="1633" cy="1587"/>
            </a:xfrm>
            <a:prstGeom prst="line">
              <a:avLst/>
            </a:prstGeom>
            <a:noFill/>
            <a:ln w="25400">
              <a:solidFill>
                <a:srgbClr val="FF99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14A2-5D7F-4185-A710-09DDD7329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IMAG04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0142" y="584200"/>
            <a:ext cx="3671888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4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001_00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6110288" cy="562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001_00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438153"/>
            <a:ext cx="6140450" cy="56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1979613" y="3284548"/>
            <a:ext cx="431800" cy="576263"/>
          </a:xfrm>
          <a:prstGeom prst="rect">
            <a:avLst/>
          </a:prstGeom>
          <a:noFill/>
          <a:ln w="25400">
            <a:solidFill>
              <a:srgbClr val="FF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 flipV="1">
            <a:off x="1979613" y="476251"/>
            <a:ext cx="792162" cy="2808288"/>
          </a:xfrm>
          <a:prstGeom prst="line">
            <a:avLst/>
          </a:prstGeom>
          <a:noFill/>
          <a:ln w="254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1979613" y="3860813"/>
            <a:ext cx="792162" cy="2232025"/>
          </a:xfrm>
          <a:prstGeom prst="line">
            <a:avLst/>
          </a:prstGeom>
          <a:noFill/>
          <a:ln w="254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7164388" y="4221175"/>
            <a:ext cx="431800" cy="576263"/>
          </a:xfrm>
          <a:prstGeom prst="rect">
            <a:avLst/>
          </a:prstGeom>
          <a:noFill/>
          <a:ln w="25400">
            <a:solidFill>
              <a:srgbClr val="FF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 flipH="1">
            <a:off x="6372225" y="4797425"/>
            <a:ext cx="1223963" cy="1727200"/>
          </a:xfrm>
          <a:prstGeom prst="line">
            <a:avLst/>
          </a:prstGeom>
          <a:noFill/>
          <a:ln w="254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26638" name="Picture 14" descr="001_00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869953"/>
            <a:ext cx="6140450" cy="56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9" name="Line 15"/>
          <p:cNvSpPr>
            <a:spLocks noChangeShapeType="1"/>
          </p:cNvSpPr>
          <p:nvPr/>
        </p:nvSpPr>
        <p:spPr bwMode="auto">
          <a:xfrm flipH="1" flipV="1">
            <a:off x="6372225" y="836626"/>
            <a:ext cx="1223963" cy="3384551"/>
          </a:xfrm>
          <a:prstGeom prst="line">
            <a:avLst/>
          </a:prstGeom>
          <a:noFill/>
          <a:ln w="254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1979613" y="3860814"/>
            <a:ext cx="431800" cy="576263"/>
          </a:xfrm>
          <a:prstGeom prst="rect">
            <a:avLst/>
          </a:prstGeom>
          <a:noFill/>
          <a:ln w="25400">
            <a:solidFill>
              <a:srgbClr val="FF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V="1">
            <a:off x="1979613" y="1052526"/>
            <a:ext cx="792162" cy="2808287"/>
          </a:xfrm>
          <a:prstGeom prst="line">
            <a:avLst/>
          </a:prstGeom>
          <a:noFill/>
          <a:ln w="254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>
            <a:off x="1979613" y="4437077"/>
            <a:ext cx="792162" cy="2232025"/>
          </a:xfrm>
          <a:prstGeom prst="line">
            <a:avLst/>
          </a:prstGeom>
          <a:noFill/>
          <a:ln w="254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26645" name="Picture 21" descr="001_00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1014413"/>
            <a:ext cx="6140450" cy="56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14A2-5D7F-4185-A710-09DDD7329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7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9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/>
      <p:bldP spid="26630" grpId="1" animBg="1"/>
      <p:bldP spid="26635" grpId="0" animBg="1"/>
      <p:bldP spid="26635" grpId="1" animBg="1"/>
      <p:bldP spid="26636" grpId="0" animBg="1"/>
      <p:bldP spid="26636" grpId="1" animBg="1"/>
      <p:bldP spid="26637" grpId="0" animBg="1"/>
      <p:bldP spid="26637" grpId="1" animBg="1"/>
      <p:bldP spid="26640" grpId="0" animBg="1"/>
      <p:bldP spid="26640" grpId="1" animBg="1"/>
      <p:bldP spid="26639" grpId="0" animBg="1"/>
      <p:bldP spid="26639" grpId="1" animBg="1"/>
      <p:bldP spid="26642" grpId="0" animBg="1"/>
      <p:bldP spid="26643" grpId="0" animBg="1"/>
      <p:bldP spid="266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DATA\Lab data\台灣油芒\植株\20131002\DSC_204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95263"/>
            <a:ext cx="2592388" cy="66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>
            <a:spLocks noChangeAspect="1"/>
          </p:cNvSpPr>
          <p:nvPr/>
        </p:nvSpPr>
        <p:spPr>
          <a:xfrm>
            <a:off x="3132138" y="165114"/>
            <a:ext cx="2501900" cy="2543175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635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橢圓 3"/>
          <p:cNvSpPr>
            <a:spLocks noChangeAspect="1"/>
          </p:cNvSpPr>
          <p:nvPr/>
        </p:nvSpPr>
        <p:spPr>
          <a:xfrm>
            <a:off x="3132153" y="3418694"/>
            <a:ext cx="3118685" cy="3169097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635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DFA8-9B13-4570-B694-F86D7D4A27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24745"/>
            <a:ext cx="2232132" cy="495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771" y="404664"/>
            <a:ext cx="271303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4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文字方塊 1"/>
          <p:cNvSpPr txBox="1">
            <a:spLocks noChangeArrowheads="1"/>
          </p:cNvSpPr>
          <p:nvPr/>
        </p:nvSpPr>
        <p:spPr bwMode="auto">
          <a:xfrm>
            <a:off x="3008010" y="1988459"/>
            <a:ext cx="6121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400" dirty="0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dirty="0" smtClean="0">
                <a:solidFill>
                  <a:prstClr val="black"/>
                </a:solidFill>
              </a:rPr>
              <a:t>回到古老的智慧   友善土地       </a:t>
            </a:r>
            <a:endParaRPr lang="en-US" altLang="zh-TW" sz="2400" dirty="0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400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dirty="0" smtClean="0">
                <a:solidFill>
                  <a:srgbClr val="C32D2E"/>
                </a:solidFill>
              </a:rPr>
              <a:t>一步步種回來</a:t>
            </a:r>
            <a:endParaRPr lang="en-US" altLang="zh-TW" sz="2400" dirty="0" smtClean="0">
              <a:solidFill>
                <a:srgbClr val="C32D2E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400" dirty="0">
              <a:solidFill>
                <a:srgbClr val="C32D2E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400" dirty="0" smtClean="0">
              <a:solidFill>
                <a:srgbClr val="C32D2E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339752" y="780853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prstClr val="black"/>
                </a:solidFill>
              </a:rPr>
              <a:t>友善土地     多樣性耕種</a:t>
            </a:r>
            <a:endParaRPr lang="zh-TW" alt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3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答樂歌外包_建立外框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6" b="12241"/>
          <a:stretch>
            <a:fillRect/>
          </a:stretch>
        </p:blipFill>
        <p:spPr bwMode="auto">
          <a:xfrm>
            <a:off x="2484446" y="180975"/>
            <a:ext cx="180657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989140"/>
            <a:ext cx="5257800" cy="390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118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1" y="180975"/>
            <a:ext cx="1811338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62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夢想起飛\企業社\集資\60314939_393115151279332_382524080173927628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32" y="618798"/>
            <a:ext cx="4464496" cy="623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796148" y="6446614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</a:rPr>
              <a:t>extinction rebellion </a:t>
            </a:r>
            <a:r>
              <a:rPr lang="en-US" altLang="zh-TW" dirty="0" err="1">
                <a:solidFill>
                  <a:srgbClr val="000000"/>
                </a:solidFill>
              </a:rPr>
              <a:t>cumbria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56184" y="1412792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多樣性耕種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163742" y="83671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mtClean="0">
                <a:solidFill>
                  <a:srgbClr val="000000"/>
                </a:solidFill>
              </a:rPr>
              <a:t>15 </a:t>
            </a:r>
            <a:r>
              <a:rPr lang="zh-TW" altLang="en-US" dirty="0" smtClean="0">
                <a:solidFill>
                  <a:srgbClr val="000000"/>
                </a:solidFill>
              </a:rPr>
              <a:t>陸域生命</a:t>
            </a:r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89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Text Box 4"/>
          <p:cNvSpPr txBox="1">
            <a:spLocks noChangeArrowheads="1"/>
          </p:cNvSpPr>
          <p:nvPr/>
        </p:nvSpPr>
        <p:spPr bwMode="auto">
          <a:xfrm>
            <a:off x="468313" y="758825"/>
            <a:ext cx="7848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00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                                原住民部落傳統作物種原 </a:t>
            </a:r>
          </a:p>
        </p:txBody>
      </p:sp>
      <p:pic>
        <p:nvPicPr>
          <p:cNvPr id="2662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4" t="32709" r="30898" b="26646"/>
          <a:stretch>
            <a:fillRect/>
          </a:stretch>
        </p:blipFill>
        <p:spPr bwMode="auto">
          <a:xfrm>
            <a:off x="611189" y="1728788"/>
            <a:ext cx="2600325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7" y="1639888"/>
            <a:ext cx="2525713" cy="18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45" name="矩形 1"/>
          <p:cNvSpPr>
            <a:spLocks noChangeArrowheads="1"/>
          </p:cNvSpPr>
          <p:nvPr/>
        </p:nvSpPr>
        <p:spPr bwMode="auto">
          <a:xfrm>
            <a:off x="3744913" y="3686175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赤小豆 </a:t>
            </a:r>
            <a:r>
              <a:rPr kumimoji="1" lang="en-US" altLang="zh-TW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Vigna umbellata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Kavadiyan </a:t>
            </a:r>
            <a:r>
              <a:rPr kumimoji="1" lang="zh-TW" altLang="en-US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魯凱</a:t>
            </a:r>
          </a:p>
        </p:txBody>
      </p:sp>
      <p:pic>
        <p:nvPicPr>
          <p:cNvPr id="266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8" y="1639904"/>
            <a:ext cx="1744663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47" name="矩形 2"/>
          <p:cNvSpPr>
            <a:spLocks noChangeArrowheads="1"/>
          </p:cNvSpPr>
          <p:nvPr/>
        </p:nvSpPr>
        <p:spPr bwMode="auto">
          <a:xfrm>
            <a:off x="6680200" y="494188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 err="1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Eleusine</a:t>
            </a:r>
            <a:r>
              <a:rPr kumimoji="1" lang="en-US" altLang="zh-TW" dirty="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 </a:t>
            </a:r>
            <a:r>
              <a:rPr kumimoji="1" lang="en-US" altLang="zh-TW" dirty="0" err="1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coracana</a:t>
            </a:r>
            <a:endParaRPr kumimoji="1" lang="en-US" altLang="zh-TW" dirty="0" smtClean="0">
              <a:solidFill>
                <a:srgbClr val="000000"/>
              </a:solidFill>
              <a:latin typeface="微軟正黑體 Light" pitchFamily="34" charset="-120"/>
              <a:ea typeface="微軟正黑體 Light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龍爪稷   </a:t>
            </a:r>
            <a:r>
              <a:rPr kumimoji="1" lang="en-US" altLang="zh-TW" dirty="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700B.P. </a:t>
            </a:r>
            <a:r>
              <a:rPr kumimoji="1" lang="zh-TW" altLang="en-US" dirty="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印度</a:t>
            </a:r>
          </a:p>
        </p:txBody>
      </p:sp>
      <p:pic>
        <p:nvPicPr>
          <p:cNvPr id="26624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05225"/>
            <a:ext cx="1657350" cy="294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4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64" y="4465654"/>
            <a:ext cx="28067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4" t="23589" r="45137" b="28831"/>
          <a:stretch>
            <a:fillRect/>
          </a:stretch>
        </p:blipFill>
        <p:spPr bwMode="auto">
          <a:xfrm>
            <a:off x="827088" y="1044575"/>
            <a:ext cx="2849562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5" t="11328" r="48132" b="16211"/>
          <a:stretch>
            <a:fillRect/>
          </a:stretch>
        </p:blipFill>
        <p:spPr bwMode="auto">
          <a:xfrm>
            <a:off x="4572000" y="404813"/>
            <a:ext cx="3700463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56" name="文字方塊 1"/>
          <p:cNvSpPr txBox="1">
            <a:spLocks noChangeArrowheads="1"/>
          </p:cNvSpPr>
          <p:nvPr/>
        </p:nvSpPr>
        <p:spPr bwMode="auto">
          <a:xfrm>
            <a:off x="1230313" y="549275"/>
            <a:ext cx="2233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豆類根瘤菌</a:t>
            </a:r>
          </a:p>
        </p:txBody>
      </p:sp>
      <p:pic>
        <p:nvPicPr>
          <p:cNvPr id="2027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573463"/>
            <a:ext cx="360362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58" name="文字方塊 1"/>
          <p:cNvSpPr txBox="1">
            <a:spLocks noChangeArrowheads="1"/>
          </p:cNvSpPr>
          <p:nvPr/>
        </p:nvSpPr>
        <p:spPr bwMode="auto">
          <a:xfrm>
            <a:off x="979488" y="3573463"/>
            <a:ext cx="2735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叢枝菌根菌  固磷鐵 其他</a:t>
            </a:r>
          </a:p>
        </p:txBody>
      </p:sp>
    </p:spTree>
    <p:extLst>
      <p:ext uri="{BB962C8B-B14F-4D97-AF65-F5344CB8AC3E}">
        <p14:creationId xmlns:p14="http://schemas.microsoft.com/office/powerpoint/2010/main" val="354033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9570" r="12445"/>
          <a:stretch>
            <a:fillRect/>
          </a:stretch>
        </p:blipFill>
        <p:spPr bwMode="auto">
          <a:xfrm>
            <a:off x="107950" y="649288"/>
            <a:ext cx="8839200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295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矩形 1"/>
          <p:cNvSpPr>
            <a:spLocks noChangeArrowheads="1"/>
          </p:cNvSpPr>
          <p:nvPr/>
        </p:nvSpPr>
        <p:spPr bwMode="auto">
          <a:xfrm>
            <a:off x="1633538" y="1125538"/>
            <a:ext cx="286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1 month	2 month	3 month</a:t>
            </a:r>
          </a:p>
        </p:txBody>
      </p:sp>
      <p:sp>
        <p:nvSpPr>
          <p:cNvPr id="133123" name="矩形 2"/>
          <p:cNvSpPr>
            <a:spLocks noChangeArrowheads="1"/>
          </p:cNvSpPr>
          <p:nvPr/>
        </p:nvSpPr>
        <p:spPr bwMode="auto">
          <a:xfrm>
            <a:off x="1630363" y="1700213"/>
            <a:ext cx="2928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31.50 	239.50 	1098.25 </a:t>
            </a:r>
          </a:p>
        </p:txBody>
      </p:sp>
      <p:sp>
        <p:nvSpPr>
          <p:cNvPr id="133124" name="矩形 3"/>
          <p:cNvSpPr>
            <a:spLocks noChangeArrowheads="1"/>
          </p:cNvSpPr>
          <p:nvPr/>
        </p:nvSpPr>
        <p:spPr bwMode="auto">
          <a:xfrm>
            <a:off x="1698625" y="2282825"/>
            <a:ext cx="2735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mtClean="0">
                <a:solidFill>
                  <a:prstClr val="black"/>
                </a:solidFill>
                <a:latin typeface="Arial" charset="0"/>
              </a:rPr>
              <a:t>24	158.5	1387.5</a:t>
            </a:r>
          </a:p>
        </p:txBody>
      </p:sp>
      <p:pic>
        <p:nvPicPr>
          <p:cNvPr id="1331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6" t="27879" r="15222" b="14549"/>
          <a:stretch>
            <a:fillRect/>
          </a:stretch>
        </p:blipFill>
        <p:spPr bwMode="auto">
          <a:xfrm>
            <a:off x="5072063" y="433388"/>
            <a:ext cx="379412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6" name="Picture 4" descr="D:\油芒\圖\DSCN09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3830638"/>
            <a:ext cx="3783012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6" t="11008" r="33289" b="10869"/>
          <a:stretch>
            <a:fillRect/>
          </a:stretch>
        </p:blipFill>
        <p:spPr bwMode="auto">
          <a:xfrm>
            <a:off x="1609725" y="3103563"/>
            <a:ext cx="2730500" cy="359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835696" y="433388"/>
            <a:ext cx="1979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根系與土壤</a:t>
            </a:r>
            <a:endParaRPr lang="zh-TW" altLang="en-US" sz="28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4679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63688" y="2060848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･</a:t>
            </a:r>
            <a:endParaRPr lang="zh-TW" altLang="en-US" sz="60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57950" y="1196750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･</a:t>
            </a:r>
          </a:p>
        </p:txBody>
      </p:sp>
      <p:sp>
        <p:nvSpPr>
          <p:cNvPr id="4" name="矩形 3"/>
          <p:cNvSpPr/>
          <p:nvPr/>
        </p:nvSpPr>
        <p:spPr>
          <a:xfrm>
            <a:off x="1757949" y="4073296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･</a:t>
            </a:r>
            <a:endParaRPr lang="zh-TW" altLang="en-US" sz="60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51151" y="2892168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･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041441" y="1442971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發現油芒</a:t>
            </a:r>
            <a:endParaRPr lang="zh-TW" altLang="en-US" sz="28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041441" y="230706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孤兒作物</a:t>
            </a:r>
            <a:endParaRPr lang="zh-TW" altLang="en-US" sz="28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41441" y="3179420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水資源  土壤共生</a:t>
            </a:r>
            <a:endParaRPr lang="zh-TW" altLang="en-US" sz="28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011534" y="4319518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油芒用途</a:t>
            </a:r>
            <a:endParaRPr lang="zh-TW" altLang="en-US" sz="28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041441" y="511972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邁向國際</a:t>
            </a:r>
            <a:endParaRPr lang="zh-TW" altLang="en-US" sz="28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52095" y="4873498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･</a:t>
            </a:r>
          </a:p>
        </p:txBody>
      </p:sp>
    </p:spTree>
    <p:extLst>
      <p:ext uri="{BB962C8B-B14F-4D97-AF65-F5344CB8AC3E}">
        <p14:creationId xmlns:p14="http://schemas.microsoft.com/office/powerpoint/2010/main" val="230677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20200602OILMILLET488PI25H-2-2_c1-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295" y="404664"/>
            <a:ext cx="4680520" cy="237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20200602OILMILLET488PI4H-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95763"/>
            <a:ext cx="3127031" cy="32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82512"/>
            <a:ext cx="32797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133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483768" y="76470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氮肥 過度施肥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218" name="Picture 2" descr="C:\Users\user\Downloads\Screenshot_20230321_153230_Facebook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951812" cy="296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7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4" descr="IMAG0362_BURST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8" y="3376629"/>
            <a:ext cx="4321175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3" name="Text Box 5"/>
          <p:cNvSpPr txBox="1">
            <a:spLocks noChangeArrowheads="1"/>
          </p:cNvSpPr>
          <p:nvPr/>
        </p:nvSpPr>
        <p:spPr bwMode="auto">
          <a:xfrm>
            <a:off x="1890714" y="919163"/>
            <a:ext cx="532765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000" b="1" dirty="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         </a:t>
            </a:r>
            <a:r>
              <a:rPr lang="zh-TW" altLang="en-US" sz="2800" dirty="0" smtClean="0">
                <a:solidFill>
                  <a:srgbClr val="C00000"/>
                </a:solidFill>
                <a:latin typeface="微軟正黑體 Light" pitchFamily="34" charset="-120"/>
                <a:ea typeface="微軟正黑體 Light" pitchFamily="34" charset="-120"/>
              </a:rPr>
              <a:t>旱田耕種    原生多樣性種植</a:t>
            </a:r>
            <a:endParaRPr lang="en-US" altLang="zh-TW" sz="2800" dirty="0" smtClean="0">
              <a:solidFill>
                <a:srgbClr val="C00000"/>
              </a:solidFill>
              <a:latin typeface="微軟正黑體 Light" pitchFamily="34" charset="-120"/>
              <a:ea typeface="微軟正黑體 Light" pitchFamily="34" charset="-12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TW" sz="2000" dirty="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•</a:t>
            </a:r>
            <a:r>
              <a:rPr lang="zh-TW" altLang="en-US" sz="2000" dirty="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    無需化肥       根系健全</a:t>
            </a:r>
            <a:endParaRPr lang="en-US" altLang="zh-TW" sz="2000" dirty="0" smtClean="0">
              <a:solidFill>
                <a:srgbClr val="000000"/>
              </a:solidFill>
              <a:latin typeface="微軟正黑體 Light" pitchFamily="34" charset="-120"/>
              <a:ea typeface="微軟正黑體 Light" pitchFamily="34" charset="-12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TW" sz="2000" dirty="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•</a:t>
            </a:r>
            <a:r>
              <a:rPr lang="zh-TW" altLang="en-US" sz="2000" dirty="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    抗蟲無農藥    古早品種</a:t>
            </a:r>
            <a:endParaRPr lang="en-US" altLang="zh-TW" sz="2000" dirty="0" smtClean="0">
              <a:solidFill>
                <a:srgbClr val="000000"/>
              </a:solidFill>
              <a:latin typeface="微軟正黑體 Light" pitchFamily="34" charset="-120"/>
              <a:ea typeface="微軟正黑體 Light" pitchFamily="34" charset="-12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TW" sz="2000" dirty="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•</a:t>
            </a:r>
            <a:r>
              <a:rPr lang="zh-TW" altLang="en-US" sz="2000" dirty="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｟樹豆 小芋頭｠    油芒     紅藜  小米</a:t>
            </a:r>
          </a:p>
        </p:txBody>
      </p:sp>
      <p:sp>
        <p:nvSpPr>
          <p:cNvPr id="302084" name="矩形 2"/>
          <p:cNvSpPr>
            <a:spLocks noChangeArrowheads="1"/>
          </p:cNvSpPr>
          <p:nvPr/>
        </p:nvSpPr>
        <p:spPr bwMode="auto">
          <a:xfrm>
            <a:off x="1763689" y="330216"/>
            <a:ext cx="2339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dirty="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從友善土地出發</a:t>
            </a:r>
          </a:p>
        </p:txBody>
      </p:sp>
      <p:sp>
        <p:nvSpPr>
          <p:cNvPr id="2" name="矩形 1"/>
          <p:cNvSpPr/>
          <p:nvPr/>
        </p:nvSpPr>
        <p:spPr>
          <a:xfrm>
            <a:off x="5004048" y="330200"/>
            <a:ext cx="326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喚起大眾與大地永續的關係</a:t>
            </a:r>
          </a:p>
        </p:txBody>
      </p:sp>
    </p:spTree>
    <p:extLst>
      <p:ext uri="{BB962C8B-B14F-4D97-AF65-F5344CB8AC3E}">
        <p14:creationId xmlns:p14="http://schemas.microsoft.com/office/powerpoint/2010/main" val="204799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solidFill>
                  <a:srgbClr val="92D050"/>
                </a:solidFill>
                <a:latin typeface="微軟正黑體 Light" pitchFamily="34" charset="-120"/>
                <a:ea typeface="微軟正黑體 Light" pitchFamily="34" charset="-120"/>
              </a:rPr>
              <a:t>why</a:t>
            </a:r>
            <a:r>
              <a:rPr lang="zh-TW" altLang="en-US" sz="3200" dirty="0">
                <a:solidFill>
                  <a:srgbClr val="92D050"/>
                </a:solidFill>
                <a:latin typeface="微軟正黑體 Light" pitchFamily="34" charset="-120"/>
                <a:ea typeface="微軟正黑體 Light" pitchFamily="34" charset="-120"/>
              </a:rPr>
              <a:t>油芒</a:t>
            </a:r>
            <a:r>
              <a:rPr lang="en-US" altLang="zh-TW" sz="3200" dirty="0">
                <a:solidFill>
                  <a:srgbClr val="92D050"/>
                </a:solidFill>
                <a:latin typeface="微軟正黑體 Light" pitchFamily="34" charset="-120"/>
                <a:ea typeface="微軟正黑體 Light" pitchFamily="34" charset="-120"/>
              </a:rPr>
              <a:t>?</a:t>
            </a:r>
            <a:endParaRPr lang="zh-TW" altLang="en-US" sz="3200" dirty="0">
              <a:solidFill>
                <a:srgbClr val="92D050"/>
              </a:solidFill>
              <a:latin typeface="微軟正黑體 Light" pitchFamily="34" charset="-120"/>
              <a:ea typeface="微軟正黑體 Light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28650" y="1446031"/>
            <a:ext cx="7886700" cy="5082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800" dirty="0">
                <a:latin typeface="微軟正黑體 Light" pitchFamily="34" charset="-120"/>
                <a:ea typeface="微軟正黑體 Light" pitchFamily="34" charset="-120"/>
              </a:rPr>
              <a:t>【</a:t>
            </a:r>
            <a:r>
              <a:rPr lang="zh-TW" altLang="en-US" sz="1800" dirty="0">
                <a:latin typeface="微軟正黑體 Light" pitchFamily="34" charset="-120"/>
                <a:ea typeface="微軟正黑體 Light" pitchFamily="34" charset="-120"/>
              </a:rPr>
              <a:t>作物特性</a:t>
            </a:r>
            <a:r>
              <a:rPr lang="en-US" altLang="zh-TW" sz="1800" dirty="0">
                <a:latin typeface="微軟正黑體 Light" pitchFamily="34" charset="-120"/>
                <a:ea typeface="微軟正黑體 Light" pitchFamily="34" charset="-120"/>
              </a:rPr>
              <a:t>】</a:t>
            </a:r>
            <a:r>
              <a:rPr lang="zh-TW" altLang="en-US" sz="1800" dirty="0">
                <a:latin typeface="新細明體"/>
                <a:ea typeface="新細明體"/>
              </a:rPr>
              <a:t>：</a:t>
            </a:r>
            <a:r>
              <a:rPr lang="zh-TW" altLang="en-US" sz="1800" dirty="0">
                <a:latin typeface="微軟正黑體 Light" pitchFamily="34" charset="-120"/>
                <a:ea typeface="微軟正黑體 Light" pitchFamily="34" charset="-120"/>
              </a:rPr>
              <a:t>抗旱、抗寒、抗鹽化</a:t>
            </a:r>
            <a:endParaRPr lang="en-US" altLang="zh-TW" sz="1800" dirty="0">
              <a:latin typeface="微軟正黑體 Light" pitchFamily="34" charset="-120"/>
              <a:ea typeface="微軟正黑體 Light" pitchFamily="34" charset="-120"/>
            </a:endParaRPr>
          </a:p>
          <a:p>
            <a:pPr marL="0" indent="0">
              <a:buNone/>
            </a:pPr>
            <a:endParaRPr lang="en-US" altLang="zh-TW" sz="1800" dirty="0">
              <a:latin typeface="微軟正黑體 Light" pitchFamily="34" charset="-120"/>
              <a:ea typeface="微軟正黑體 Light" pitchFamily="34" charset="-120"/>
            </a:endParaRPr>
          </a:p>
          <a:p>
            <a:pPr marL="0" indent="0">
              <a:buNone/>
            </a:pPr>
            <a:r>
              <a:rPr lang="en-US" altLang="zh-TW" sz="1800" dirty="0">
                <a:latin typeface="微軟正黑體 Light" pitchFamily="34" charset="-120"/>
                <a:ea typeface="微軟正黑體 Light" pitchFamily="34" charset="-120"/>
              </a:rPr>
              <a:t>【</a:t>
            </a:r>
            <a:r>
              <a:rPr lang="zh-TW" altLang="en-US" sz="1800" dirty="0">
                <a:latin typeface="微軟正黑體 Light" pitchFamily="34" charset="-120"/>
                <a:ea typeface="微軟正黑體 Light" pitchFamily="34" charset="-120"/>
              </a:rPr>
              <a:t>耕作特性</a:t>
            </a:r>
            <a:r>
              <a:rPr lang="en-US" altLang="zh-TW" sz="1800" dirty="0">
                <a:latin typeface="微軟正黑體 Light" pitchFamily="34" charset="-120"/>
                <a:ea typeface="微軟正黑體 Light" pitchFamily="34" charset="-120"/>
              </a:rPr>
              <a:t>】</a:t>
            </a:r>
            <a:r>
              <a:rPr lang="zh-TW" altLang="en-US" sz="1800" dirty="0">
                <a:latin typeface="新細明體"/>
              </a:rPr>
              <a:t>：</a:t>
            </a:r>
            <a:r>
              <a:rPr lang="zh-TW" altLang="en-US" sz="1800" dirty="0">
                <a:latin typeface="微軟正黑體 Light" pitchFamily="34" charset="-120"/>
                <a:ea typeface="微軟正黑體 Light" pitchFamily="34" charset="-120"/>
              </a:rPr>
              <a:t>人力節省</a:t>
            </a:r>
            <a:r>
              <a:rPr lang="en-US" altLang="zh-TW" sz="1800" dirty="0">
                <a:latin typeface="微軟正黑體 Light" pitchFamily="34" charset="-120"/>
                <a:ea typeface="微軟正黑體 Light" pitchFamily="34" charset="-120"/>
              </a:rPr>
              <a:t>(</a:t>
            </a:r>
            <a:r>
              <a:rPr lang="zh-TW" altLang="en-US" sz="1800" dirty="0">
                <a:latin typeface="微軟正黑體 Light" pitchFamily="34" charset="-120"/>
                <a:ea typeface="微軟正黑體 Light" pitchFamily="34" charset="-120"/>
              </a:rPr>
              <a:t>天生天養</a:t>
            </a:r>
            <a:r>
              <a:rPr lang="en-US" altLang="zh-TW" sz="1800" dirty="0">
                <a:latin typeface="微軟正黑體 Light" pitchFamily="34" charset="-120"/>
                <a:ea typeface="微軟正黑體 Light" pitchFamily="34" charset="-120"/>
              </a:rPr>
              <a:t>)</a:t>
            </a:r>
            <a:r>
              <a:rPr lang="zh-TW" altLang="en-US" sz="1800" dirty="0">
                <a:latin typeface="微軟正黑體 Light" pitchFamily="34" charset="-120"/>
                <a:ea typeface="微軟正黑體 Light" pitchFamily="34" charset="-120"/>
              </a:rPr>
              <a:t>、無需化學施肥。</a:t>
            </a:r>
            <a:endParaRPr lang="en-US" altLang="zh-TW" sz="1800" dirty="0">
              <a:latin typeface="微軟正黑體 Light" pitchFamily="34" charset="-120"/>
              <a:ea typeface="微軟正黑體 Light" pitchFamily="34" charset="-120"/>
            </a:endParaRPr>
          </a:p>
          <a:p>
            <a:pPr marL="0" indent="0">
              <a:buNone/>
            </a:pPr>
            <a:endParaRPr lang="en-US" altLang="zh-TW" sz="1800" dirty="0">
              <a:latin typeface="微軟正黑體 Light" pitchFamily="34" charset="-120"/>
              <a:ea typeface="微軟正黑體 Light" pitchFamily="34" charset="-120"/>
            </a:endParaRPr>
          </a:p>
          <a:p>
            <a:pPr marL="0" indent="0">
              <a:buNone/>
            </a:pPr>
            <a:r>
              <a:rPr lang="en-US" altLang="zh-TW" sz="1800" dirty="0">
                <a:latin typeface="微軟正黑體 Light" pitchFamily="34" charset="-120"/>
                <a:ea typeface="微軟正黑體 Light" pitchFamily="34" charset="-120"/>
              </a:rPr>
              <a:t>【</a:t>
            </a:r>
            <a:r>
              <a:rPr lang="zh-TW" altLang="en-US" sz="1800" dirty="0">
                <a:latin typeface="微軟正黑體 Light" pitchFamily="34" charset="-120"/>
                <a:ea typeface="微軟正黑體 Light" pitchFamily="34" charset="-120"/>
              </a:rPr>
              <a:t>營養特性</a:t>
            </a:r>
            <a:r>
              <a:rPr lang="en-US" altLang="zh-TW" sz="1800" dirty="0">
                <a:latin typeface="微軟正黑體 Light" pitchFamily="34" charset="-120"/>
                <a:ea typeface="微軟正黑體 Light" pitchFamily="34" charset="-120"/>
              </a:rPr>
              <a:t>】</a:t>
            </a:r>
            <a:r>
              <a:rPr lang="zh-TW" altLang="en-US" sz="1800" dirty="0">
                <a:latin typeface="新細明體"/>
              </a:rPr>
              <a:t>：</a:t>
            </a:r>
            <a:endParaRPr lang="en-US" altLang="zh-TW" sz="1800" dirty="0">
              <a:latin typeface="新細明體"/>
            </a:endParaRPr>
          </a:p>
          <a:p>
            <a:pPr marL="0" indent="0">
              <a:buNone/>
            </a:pPr>
            <a:r>
              <a:rPr lang="zh-TW" altLang="en-US" sz="1800" dirty="0">
                <a:latin typeface="微軟正黑體 Light" pitchFamily="34" charset="-120"/>
                <a:ea typeface="微軟正黑體 Light" pitchFamily="34" charset="-120"/>
              </a:rPr>
              <a:t>具豐富蛋白質</a:t>
            </a:r>
            <a:r>
              <a:rPr lang="en-US" altLang="zh-TW" sz="1800" dirty="0">
                <a:latin typeface="微軟正黑體 Light" pitchFamily="34" charset="-120"/>
                <a:ea typeface="微軟正黑體 Light" pitchFamily="34" charset="-120"/>
              </a:rPr>
              <a:t>(13%)</a:t>
            </a:r>
            <a:r>
              <a:rPr lang="zh-TW" altLang="en-US" sz="1800" dirty="0">
                <a:latin typeface="微軟正黑體 Light" pitchFamily="34" charset="-120"/>
                <a:ea typeface="微軟正黑體 Light" pitchFamily="34" charset="-120"/>
              </a:rPr>
              <a:t>、低醣、低麩質之特性，尤其富含大量的色胺酸和芹菜素為其他穀物所罕見</a:t>
            </a:r>
            <a:endParaRPr lang="en-US" altLang="zh-TW" sz="1800" dirty="0">
              <a:latin typeface="微軟正黑體 Light" pitchFamily="34" charset="-120"/>
              <a:ea typeface="微軟正黑體 Light" pitchFamily="34" charset="-120"/>
            </a:endParaRPr>
          </a:p>
          <a:p>
            <a:pPr marL="0" indent="0">
              <a:buNone/>
            </a:pPr>
            <a:endParaRPr lang="en-US" altLang="zh-TW" sz="1800" dirty="0">
              <a:latin typeface="微軟正黑體 Light" pitchFamily="34" charset="-120"/>
              <a:ea typeface="微軟正黑體 Light" pitchFamily="34" charset="-120"/>
            </a:endParaRPr>
          </a:p>
          <a:p>
            <a:pPr marL="0" indent="0">
              <a:buNone/>
            </a:pPr>
            <a:r>
              <a:rPr lang="en-US" altLang="zh-TW" sz="1800" dirty="0">
                <a:latin typeface="微軟正黑體 Light" pitchFamily="34" charset="-120"/>
                <a:ea typeface="微軟正黑體 Light" pitchFamily="34" charset="-120"/>
              </a:rPr>
              <a:t>【</a:t>
            </a:r>
            <a:r>
              <a:rPr lang="zh-TW" altLang="en-US" sz="1800" dirty="0">
                <a:latin typeface="微軟正黑體 Light" pitchFamily="34" charset="-120"/>
                <a:ea typeface="微軟正黑體 Light" pitchFamily="34" charset="-120"/>
              </a:rPr>
              <a:t>永續特性</a:t>
            </a:r>
            <a:r>
              <a:rPr lang="en-US" altLang="zh-TW" sz="1800" dirty="0">
                <a:latin typeface="微軟正黑體 Light" pitchFamily="34" charset="-120"/>
                <a:ea typeface="微軟正黑體 Light" pitchFamily="34" charset="-120"/>
              </a:rPr>
              <a:t>】</a:t>
            </a:r>
            <a:r>
              <a:rPr lang="zh-TW" altLang="en-US" sz="1800" dirty="0">
                <a:latin typeface="新細明體"/>
              </a:rPr>
              <a:t>：</a:t>
            </a:r>
            <a:endParaRPr lang="en-US" altLang="zh-TW" sz="1800" dirty="0">
              <a:latin typeface="新細明體"/>
            </a:endParaRPr>
          </a:p>
          <a:p>
            <a:pPr marL="0" indent="0">
              <a:buNone/>
            </a:pPr>
            <a:r>
              <a:rPr lang="zh-TW" altLang="en-US" sz="1800" dirty="0">
                <a:latin typeface="微軟正黑體 Light" pitchFamily="34" charset="-120"/>
                <a:ea typeface="微軟正黑體 Light" pitchFamily="34" charset="-120"/>
              </a:rPr>
              <a:t>全株可食、循環經濟、減碳</a:t>
            </a:r>
            <a:endParaRPr lang="en-US" altLang="zh-TW" sz="1800" dirty="0">
              <a:latin typeface="微軟正黑體 Light" pitchFamily="34" charset="-120"/>
              <a:ea typeface="微軟正黑體 Light" pitchFamily="34" charset="-120"/>
            </a:endParaRPr>
          </a:p>
          <a:p>
            <a:pPr marL="0" indent="0">
              <a:buNone/>
            </a:pPr>
            <a:endParaRPr lang="en-US" altLang="zh-TW" sz="1800" dirty="0">
              <a:latin typeface="微軟正黑體 Light" pitchFamily="34" charset="-120"/>
              <a:ea typeface="微軟正黑體 Light" pitchFamily="34" charset="-120"/>
            </a:endParaRPr>
          </a:p>
          <a:p>
            <a:pPr marL="0" indent="0">
              <a:buNone/>
            </a:pPr>
            <a:r>
              <a:rPr lang="en-US" altLang="zh-TW" sz="1800" dirty="0">
                <a:latin typeface="微軟正黑體 Light" pitchFamily="34" charset="-120"/>
                <a:ea typeface="微軟正黑體 Light" pitchFamily="34" charset="-120"/>
              </a:rPr>
              <a:t>【</a:t>
            </a:r>
            <a:r>
              <a:rPr lang="zh-TW" altLang="en-US" sz="1800" dirty="0">
                <a:latin typeface="微軟正黑體 Light" pitchFamily="34" charset="-120"/>
                <a:ea typeface="微軟正黑體 Light" pitchFamily="34" charset="-120"/>
              </a:rPr>
              <a:t>台灣特色</a:t>
            </a:r>
            <a:r>
              <a:rPr lang="en-US" altLang="zh-TW" sz="1800" dirty="0">
                <a:latin typeface="微軟正黑體 Light" pitchFamily="34" charset="-120"/>
                <a:ea typeface="微軟正黑體 Light" pitchFamily="34" charset="-120"/>
              </a:rPr>
              <a:t>】</a:t>
            </a:r>
            <a:r>
              <a:rPr lang="zh-TW" altLang="en-US" sz="1800" dirty="0">
                <a:latin typeface="新細明體"/>
              </a:rPr>
              <a:t>：</a:t>
            </a:r>
            <a:endParaRPr lang="en-US" altLang="zh-TW" sz="1800" dirty="0">
              <a:latin typeface="新細明體"/>
            </a:endParaRPr>
          </a:p>
          <a:p>
            <a:pPr marL="0" indent="0">
              <a:buNone/>
            </a:pPr>
            <a:r>
              <a:rPr lang="zh-TW" altLang="en-US" sz="1800" dirty="0">
                <a:latin typeface="微軟正黑體 Light" pitchFamily="34" charset="-120"/>
                <a:ea typeface="微軟正黑體 Light" pitchFamily="34" charset="-120"/>
              </a:rPr>
              <a:t>台灣特有，有機會成為全世界第</a:t>
            </a:r>
            <a:r>
              <a:rPr lang="en-US" altLang="zh-TW" sz="1800" dirty="0">
                <a:latin typeface="微軟正黑體 Light" pitchFamily="34" charset="-120"/>
                <a:ea typeface="微軟正黑體 Light" pitchFamily="34" charset="-120"/>
              </a:rPr>
              <a:t>13</a:t>
            </a:r>
            <a:r>
              <a:rPr lang="zh-TW" altLang="en-US" sz="1800" dirty="0">
                <a:latin typeface="微軟正黑體 Light" pitchFamily="34" charset="-120"/>
                <a:ea typeface="微軟正黑體 Light" pitchFamily="34" charset="-120"/>
              </a:rPr>
              <a:t>個主要作物</a:t>
            </a:r>
            <a:r>
              <a:rPr lang="en-US" altLang="zh-TW" sz="1800" dirty="0">
                <a:latin typeface="微軟正黑體 Light" pitchFamily="34" charset="-120"/>
                <a:ea typeface="微軟正黑體 Light" pitchFamily="34" charset="-120"/>
              </a:rPr>
              <a:t>/</a:t>
            </a:r>
            <a:r>
              <a:rPr lang="zh-TW" altLang="en-US" sz="1800" dirty="0">
                <a:latin typeface="微軟正黑體 Light" pitchFamily="34" charset="-120"/>
                <a:ea typeface="微軟正黑體 Light" pitchFamily="34" charset="-120"/>
              </a:rPr>
              <a:t>種原中心</a:t>
            </a:r>
            <a:r>
              <a:rPr lang="en-US" altLang="zh-TW" sz="1800" dirty="0">
                <a:latin typeface="微軟正黑體 Light" pitchFamily="34" charset="-120"/>
                <a:ea typeface="微軟正黑體 Light" pitchFamily="34" charset="-120"/>
              </a:rPr>
              <a:t>(</a:t>
            </a:r>
            <a:r>
              <a:rPr lang="zh-TW" altLang="en-US" sz="1800" dirty="0">
                <a:latin typeface="微軟正黑體 Light" pitchFamily="34" charset="-120"/>
                <a:ea typeface="微軟正黑體 Light" pitchFamily="34" charset="-120"/>
              </a:rPr>
              <a:t>所以要資源遺產權確認</a:t>
            </a:r>
            <a:r>
              <a:rPr lang="en-US" altLang="zh-TW" sz="1800" dirty="0">
                <a:latin typeface="微軟正黑體 Light" pitchFamily="34" charset="-120"/>
                <a:ea typeface="微軟正黑體 Light" pitchFamily="34" charset="-120"/>
              </a:rPr>
              <a:t>)</a:t>
            </a:r>
          </a:p>
        </p:txBody>
      </p:sp>
      <p:pic>
        <p:nvPicPr>
          <p:cNvPr id="4" name="Picture 2" descr="https://s3-ap-northeast-1.amazonaws.com/zeczec-prod/asset_281267_image_big.jpg?16138994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2485"/>
            <a:ext cx="2602722" cy="163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01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92D050"/>
                </a:solidFill>
                <a:latin typeface="微軟正黑體 Light" pitchFamily="34" charset="-120"/>
                <a:ea typeface="微軟正黑體 Light" pitchFamily="34" charset="-120"/>
              </a:rPr>
              <a:t>具體的產品服務項目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28650" y="1403501"/>
            <a:ext cx="7886700" cy="4773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000" dirty="0">
                <a:solidFill>
                  <a:schemeClr val="accent4">
                    <a:lumMod val="75000"/>
                  </a:schemeClr>
                </a:solidFill>
                <a:latin typeface="微軟正黑體 Light" pitchFamily="34" charset="-120"/>
                <a:ea typeface="微軟正黑體 Light" pitchFamily="34" charset="-120"/>
              </a:rPr>
              <a:t>現有小量加工產品</a:t>
            </a:r>
            <a:endParaRPr lang="en-US" altLang="zh-TW" sz="1600" dirty="0">
              <a:latin typeface="微軟正黑體 Light" pitchFamily="34" charset="-120"/>
              <a:ea typeface="微軟正黑體 Light" pitchFamily="34" charset="-120"/>
              <a:sym typeface="Wingdings" pitchFamily="2" charset="2"/>
            </a:endParaRPr>
          </a:p>
          <a:p>
            <a:pPr marL="0" indent="0">
              <a:buNone/>
            </a:pPr>
            <a:r>
              <a:rPr lang="zh-TW" altLang="en-US" sz="1600" dirty="0">
                <a:latin typeface="微軟正黑體 Light" pitchFamily="34" charset="-120"/>
                <a:ea typeface="微軟正黑體 Light" pitchFamily="34" charset="-120"/>
                <a:sym typeface="Wingdings" pitchFamily="2" charset="2"/>
              </a:rPr>
              <a:t>油芒有機米</a:t>
            </a:r>
            <a:endParaRPr lang="en-US" altLang="zh-TW" sz="1600" dirty="0">
              <a:latin typeface="微軟正黑體 Light" pitchFamily="34" charset="-120"/>
              <a:ea typeface="微軟正黑體 Light" pitchFamily="34" charset="-120"/>
              <a:sym typeface="Wingdings" pitchFamily="2" charset="2"/>
            </a:endParaRPr>
          </a:p>
          <a:p>
            <a:pPr marL="0" indent="0">
              <a:buNone/>
            </a:pPr>
            <a:endParaRPr lang="en-US" altLang="zh-TW" sz="1600" dirty="0">
              <a:latin typeface="微軟正黑體 Light" pitchFamily="34" charset="-120"/>
              <a:ea typeface="微軟正黑體 Light" pitchFamily="34" charset="-120"/>
              <a:sym typeface="Wingdings" pitchFamily="2" charset="2"/>
            </a:endParaRPr>
          </a:p>
          <a:p>
            <a:pPr marL="0" indent="0">
              <a:buNone/>
            </a:pPr>
            <a:r>
              <a:rPr lang="zh-TW" altLang="en-US" sz="1600" dirty="0">
                <a:latin typeface="微軟正黑體 Light" pitchFamily="34" charset="-120"/>
                <a:ea typeface="微軟正黑體 Light" pitchFamily="34" charset="-120"/>
                <a:sym typeface="Wingdings" pitchFamily="2" charset="2"/>
              </a:rPr>
              <a:t>穀物棒</a:t>
            </a:r>
            <a:endParaRPr lang="en-US" altLang="zh-TW" sz="1600" dirty="0">
              <a:latin typeface="微軟正黑體 Light" pitchFamily="34" charset="-120"/>
              <a:ea typeface="微軟正黑體 Light" pitchFamily="34" charset="-120"/>
              <a:sym typeface="Wingdings" pitchFamily="2" charset="2"/>
            </a:endParaRPr>
          </a:p>
          <a:p>
            <a:pPr marL="0" indent="0">
              <a:buNone/>
            </a:pPr>
            <a:endParaRPr lang="en-US" altLang="zh-TW" sz="1600" dirty="0">
              <a:latin typeface="微軟正黑體 Light" pitchFamily="34" charset="-120"/>
              <a:ea typeface="微軟正黑體 Light" pitchFamily="34" charset="-120"/>
              <a:sym typeface="Wingdings" pitchFamily="2" charset="2"/>
            </a:endParaRPr>
          </a:p>
          <a:p>
            <a:pPr marL="0" indent="0">
              <a:buNone/>
            </a:pPr>
            <a:r>
              <a:rPr lang="zh-TW" altLang="en-US" sz="1600" dirty="0">
                <a:latin typeface="微軟正黑體 Light" pitchFamily="34" charset="-120"/>
                <a:ea typeface="微軟正黑體 Light" pitchFamily="34" charset="-120"/>
                <a:sym typeface="Wingdings" pitchFamily="2" charset="2"/>
              </a:rPr>
              <a:t>啤酒</a:t>
            </a:r>
            <a:endParaRPr lang="en-US" altLang="zh-TW" sz="1600" dirty="0">
              <a:latin typeface="微軟正黑體 Light" pitchFamily="34" charset="-120"/>
              <a:ea typeface="微軟正黑體 Light" pitchFamily="34" charset="-120"/>
              <a:sym typeface="Wingdings" pitchFamily="2" charset="2"/>
            </a:endParaRPr>
          </a:p>
          <a:p>
            <a:pPr marL="0" indent="0">
              <a:buNone/>
            </a:pPr>
            <a:endParaRPr lang="en-US" altLang="zh-TW" sz="1600" dirty="0">
              <a:latin typeface="微軟正黑體 Light" pitchFamily="34" charset="-120"/>
              <a:ea typeface="微軟正黑體 Light" pitchFamily="34" charset="-120"/>
              <a:sym typeface="Wingdings" pitchFamily="2" charset="2"/>
            </a:endParaRPr>
          </a:p>
          <a:p>
            <a:pPr marL="0" indent="0">
              <a:buNone/>
            </a:pPr>
            <a:r>
              <a:rPr lang="zh-TW" altLang="en-US" sz="1600" dirty="0">
                <a:latin typeface="微軟正黑體 Light" pitchFamily="34" charset="-120"/>
                <a:ea typeface="微軟正黑體 Light" pitchFamily="34" charset="-120"/>
                <a:sym typeface="Wingdings" pitchFamily="2" charset="2"/>
              </a:rPr>
              <a:t>醬油</a:t>
            </a:r>
            <a:endParaRPr lang="en-US" altLang="zh-TW" sz="1600" dirty="0">
              <a:latin typeface="微軟正黑體 Light" pitchFamily="34" charset="-120"/>
              <a:ea typeface="微軟正黑體 Light" pitchFamily="34" charset="-120"/>
              <a:sym typeface="Wingdings" pitchFamily="2" charset="2"/>
            </a:endParaRPr>
          </a:p>
          <a:p>
            <a:pPr marL="0" indent="0">
              <a:buNone/>
            </a:pPr>
            <a:endParaRPr lang="en-US" altLang="zh-TW" sz="1600" dirty="0">
              <a:latin typeface="微軟正黑體 Light" pitchFamily="34" charset="-120"/>
              <a:ea typeface="微軟正黑體 Light" pitchFamily="34" charset="-120"/>
              <a:sym typeface="Wingdings" pitchFamily="2" charset="2"/>
            </a:endParaRPr>
          </a:p>
          <a:p>
            <a:pPr marL="0" indent="0">
              <a:buNone/>
            </a:pPr>
            <a:r>
              <a:rPr lang="zh-TW" altLang="en-US" sz="1600" dirty="0">
                <a:latin typeface="微軟正黑體 Light" pitchFamily="34" charset="-120"/>
                <a:ea typeface="微軟正黑體 Light" pitchFamily="34" charset="-120"/>
                <a:sym typeface="Wingdings" pitchFamily="2" charset="2"/>
              </a:rPr>
              <a:t>手工皂</a:t>
            </a:r>
            <a:endParaRPr lang="en-US" altLang="zh-TW" sz="1600" dirty="0">
              <a:latin typeface="微軟正黑體 Light" pitchFamily="34" charset="-120"/>
              <a:ea typeface="微軟正黑體 Light" pitchFamily="34" charset="-120"/>
              <a:sym typeface="Wingdings" pitchFamily="2" charset="2"/>
            </a:endParaRPr>
          </a:p>
          <a:p>
            <a:pPr marL="0" indent="0">
              <a:buNone/>
            </a:pPr>
            <a:endParaRPr lang="en-US" altLang="zh-TW" sz="1600" dirty="0">
              <a:latin typeface="微軟正黑體 Light" pitchFamily="34" charset="-120"/>
              <a:ea typeface="微軟正黑體 Light" pitchFamily="34" charset="-120"/>
              <a:sym typeface="Wingdings" pitchFamily="2" charset="2"/>
            </a:endParaRPr>
          </a:p>
          <a:p>
            <a:pPr marL="0" indent="0">
              <a:buNone/>
            </a:pPr>
            <a:endParaRPr lang="en-US" altLang="zh-TW" sz="1600" dirty="0">
              <a:latin typeface="微軟正黑體 Light" pitchFamily="34" charset="-120"/>
              <a:ea typeface="微軟正黑體 Light" pitchFamily="34" charset="-120"/>
            </a:endParaRPr>
          </a:p>
          <a:p>
            <a:pPr marL="0" indent="0">
              <a:buNone/>
            </a:pPr>
            <a:endParaRPr lang="zh-TW" altLang="en-US" sz="1600" dirty="0">
              <a:latin typeface="微軟正黑體 Light" pitchFamily="34" charset="-120"/>
              <a:ea typeface="微軟正黑體 Light" pitchFamily="34" charset="-120"/>
            </a:endParaRPr>
          </a:p>
        </p:txBody>
      </p:sp>
      <p:pic>
        <p:nvPicPr>
          <p:cNvPr id="1028" name="Picture 4" descr="https://cdn04.pinkoi.com/pinkoi.site/spac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2" y="-136525"/>
            <a:ext cx="7144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620" y="3424241"/>
            <a:ext cx="7144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未提供相片說明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025" y="818707"/>
            <a:ext cx="4239289" cy="5652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1" t="45892" r="48111" b="24961"/>
          <a:stretch/>
        </p:blipFill>
        <p:spPr bwMode="auto">
          <a:xfrm>
            <a:off x="1347678" y="4199861"/>
            <a:ext cx="2488019" cy="1998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7" t="46231" r="20553" b="24931"/>
          <a:stretch/>
        </p:blipFill>
        <p:spPr bwMode="auto">
          <a:xfrm>
            <a:off x="2285724" y="1775638"/>
            <a:ext cx="2400301" cy="1977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059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535979"/>
            <a:ext cx="2448272" cy="405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6" t="32953" r="51295" b="44680"/>
          <a:stretch/>
        </p:blipFill>
        <p:spPr bwMode="auto">
          <a:xfrm>
            <a:off x="4497240" y="3565042"/>
            <a:ext cx="2514148" cy="150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127716" y="5409436"/>
            <a:ext cx="3696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</a:rPr>
              <a:t>http://www.ttrbo.com/?page_id=136</a:t>
            </a:r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96"/>
          <a:stretch/>
        </p:blipFill>
        <p:spPr bwMode="auto">
          <a:xfrm>
            <a:off x="3684004" y="1916831"/>
            <a:ext cx="4140621" cy="130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2670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t="28728" r="35270" b="5660"/>
          <a:stretch/>
        </p:blipFill>
        <p:spPr bwMode="auto">
          <a:xfrm>
            <a:off x="1042882" y="1196752"/>
            <a:ext cx="6907252" cy="426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3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" t="25658" r="29722" b="6249"/>
          <a:stretch/>
        </p:blipFill>
        <p:spPr bwMode="auto">
          <a:xfrm>
            <a:off x="1835696" y="2063588"/>
            <a:ext cx="5400600" cy="336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940152" y="58052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葉欣誠</a:t>
            </a:r>
            <a:r>
              <a:rPr lang="zh-TW" altLang="en-US" dirty="0"/>
              <a:t> 教授</a:t>
            </a:r>
          </a:p>
        </p:txBody>
      </p:sp>
    </p:spTree>
    <p:extLst>
      <p:ext uri="{BB962C8B-B14F-4D97-AF65-F5344CB8AC3E}">
        <p14:creationId xmlns:p14="http://schemas.microsoft.com/office/powerpoint/2010/main" val="239581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Screenshot_20220322-141010_Chrom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61437"/>
            <a:ext cx="7519764" cy="605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58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wnloads\Screenshot_20220322-140951_Chrom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6295628" cy="53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88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2" t="16216" r="7306" b="19311"/>
          <a:stretch/>
        </p:blipFill>
        <p:spPr bwMode="auto">
          <a:xfrm>
            <a:off x="2339752" y="1563471"/>
            <a:ext cx="4636168" cy="471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259632" y="366860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prstClr val="black"/>
                </a:solidFill>
              </a:rPr>
              <a:t>Dorian </a:t>
            </a:r>
            <a:r>
              <a:rPr lang="en-US" altLang="zh-TW" sz="2000" b="1" dirty="0">
                <a:solidFill>
                  <a:prstClr val="black"/>
                </a:solidFill>
              </a:rPr>
              <a:t>Fuller</a:t>
            </a:r>
          </a:p>
          <a:p>
            <a:r>
              <a:rPr lang="en-US" altLang="zh-TW" sz="2000" dirty="0">
                <a:solidFill>
                  <a:prstClr val="black"/>
                </a:solidFill>
              </a:rPr>
              <a:t>Professor of </a:t>
            </a:r>
            <a:r>
              <a:rPr lang="en-US" altLang="zh-TW" sz="2000" dirty="0" err="1" smtClean="0">
                <a:solidFill>
                  <a:prstClr val="black"/>
                </a:solidFill>
              </a:rPr>
              <a:t>Archaeobotany</a:t>
            </a:r>
            <a:r>
              <a:rPr lang="zh-TW" altLang="en-US" sz="2000" dirty="0" smtClean="0">
                <a:solidFill>
                  <a:prstClr val="black"/>
                </a:solidFill>
              </a:rPr>
              <a:t>   </a:t>
            </a:r>
            <a:r>
              <a:rPr lang="en-US" altLang="zh-TW" sz="2000" dirty="0" smtClean="0">
                <a:solidFill>
                  <a:prstClr val="black"/>
                </a:solidFill>
              </a:rPr>
              <a:t>2011</a:t>
            </a:r>
            <a:endParaRPr lang="en-US" altLang="zh-TW" sz="2000" dirty="0">
              <a:solidFill>
                <a:prstClr val="black"/>
              </a:solidFill>
            </a:endParaRPr>
          </a:p>
          <a:p>
            <a:r>
              <a:rPr lang="en-US" altLang="zh-TW" sz="2000" dirty="0">
                <a:solidFill>
                  <a:prstClr val="black"/>
                </a:solidFill>
              </a:rPr>
              <a:t>Institute of Archaeology Gordon </a:t>
            </a:r>
            <a:r>
              <a:rPr lang="en-US" altLang="zh-TW" sz="2000" dirty="0" smtClean="0">
                <a:solidFill>
                  <a:prstClr val="black"/>
                </a:solidFill>
              </a:rPr>
              <a:t>Square</a:t>
            </a:r>
            <a:r>
              <a:rPr lang="zh-TW" altLang="en-US" sz="2000" dirty="0" smtClean="0">
                <a:solidFill>
                  <a:prstClr val="black"/>
                </a:solidFill>
              </a:rPr>
              <a:t>  </a:t>
            </a:r>
            <a:r>
              <a:rPr lang="en-US" altLang="zh-TW" sz="2000" dirty="0" smtClean="0">
                <a:solidFill>
                  <a:prstClr val="black"/>
                </a:solidFill>
              </a:rPr>
              <a:t>London</a:t>
            </a:r>
            <a:endParaRPr lang="en-US" altLang="zh-TW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9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4"/>
          <p:cNvSpPr txBox="1">
            <a:spLocks noChangeArrowheads="1"/>
          </p:cNvSpPr>
          <p:nvPr/>
        </p:nvSpPr>
        <p:spPr bwMode="auto">
          <a:xfrm>
            <a:off x="5219708" y="1700217"/>
            <a:ext cx="54721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80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品種收集與改良</a:t>
            </a:r>
          </a:p>
        </p:txBody>
      </p:sp>
      <p:pic>
        <p:nvPicPr>
          <p:cNvPr id="179203" name="Picture 24" descr="IMAG1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33825"/>
            <a:ext cx="44640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25" descr="1373042_743693598980984_2034625119_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" y="765191"/>
            <a:ext cx="3816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0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83653" y="1179751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dirty="0" smtClean="0">
                <a:solidFill>
                  <a:prstClr val="black"/>
                </a:solidFill>
                <a:ea typeface="標楷體" pitchFamily="65" charset="-120"/>
                <a:cs typeface="Times New Roman" pitchFamily="18" charset="0"/>
              </a:rPr>
              <a:t>Taiwan oil millet </a:t>
            </a:r>
            <a:r>
              <a:rPr lang="zh-TW" altLang="en-US" sz="2400" dirty="0" smtClean="0">
                <a:solidFill>
                  <a:prstClr val="black"/>
                </a:solidFill>
                <a:ea typeface="標楷體" pitchFamily="65" charset="-120"/>
                <a:cs typeface="Times New Roman" pitchFamily="18" charset="0"/>
              </a:rPr>
              <a:t>台灣油芒  </a:t>
            </a:r>
            <a:r>
              <a:rPr lang="en-US" altLang="zh-TW" sz="2400" i="1" dirty="0" err="1" smtClean="0">
                <a:solidFill>
                  <a:prstClr val="black"/>
                </a:solidFill>
                <a:ea typeface="標楷體" pitchFamily="65" charset="-120"/>
              </a:rPr>
              <a:t>Eccoilopus</a:t>
            </a:r>
            <a:r>
              <a:rPr lang="en-US" altLang="zh-TW" sz="2400" i="1" dirty="0" smtClean="0">
                <a:solidFill>
                  <a:prstClr val="black"/>
                </a:solidFill>
                <a:ea typeface="標楷體" pitchFamily="65" charset="-120"/>
              </a:rPr>
              <a:t> </a:t>
            </a:r>
            <a:r>
              <a:rPr lang="en-US" altLang="zh-TW" sz="2400" i="1" dirty="0" err="1">
                <a:solidFill>
                  <a:prstClr val="black"/>
                </a:solidFill>
                <a:ea typeface="標楷體" pitchFamily="65" charset="-120"/>
              </a:rPr>
              <a:t>formosanus</a:t>
            </a:r>
            <a:r>
              <a:rPr lang="en-US" altLang="zh-TW" sz="2400" i="1" dirty="0">
                <a:solidFill>
                  <a:prstClr val="black"/>
                </a:solidFill>
                <a:ea typeface="標楷體" pitchFamily="65" charset="-120"/>
              </a:rPr>
              <a:t> </a:t>
            </a:r>
            <a:r>
              <a:rPr lang="en-US" altLang="zh-TW" sz="2400" dirty="0" err="1">
                <a:solidFill>
                  <a:prstClr val="black"/>
                </a:solidFill>
                <a:ea typeface="標楷體" pitchFamily="65" charset="-120"/>
              </a:rPr>
              <a:t>Rendle</a:t>
            </a:r>
            <a:r>
              <a:rPr lang="en-US" altLang="zh-TW" sz="2400" dirty="0">
                <a:solidFill>
                  <a:prstClr val="black"/>
                </a:solidFill>
                <a:ea typeface="標楷體" pitchFamily="65" charset="-120"/>
              </a:rPr>
              <a:t> </a:t>
            </a:r>
            <a:endParaRPr lang="en-US" altLang="zh-TW" sz="2400" dirty="0" smtClean="0">
              <a:solidFill>
                <a:prstClr val="black"/>
              </a:solidFill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14A2-5D7F-4185-A710-09DDD7329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060039" y="544340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prstClr val="black"/>
                </a:solidFill>
              </a:rPr>
              <a:t> </a:t>
            </a:r>
            <a:r>
              <a:rPr lang="zh-TW" altLang="en-US" sz="3200" b="1" dirty="0" smtClean="0">
                <a:solidFill>
                  <a:prstClr val="black"/>
                </a:solidFill>
              </a:rPr>
              <a:t>台灣特有種</a:t>
            </a:r>
            <a:endParaRPr lang="zh-TW" altLang="en-US" sz="3200" b="1" dirty="0">
              <a:solidFill>
                <a:prstClr val="black"/>
              </a:solidFill>
            </a:endParaRPr>
          </a:p>
        </p:txBody>
      </p:sp>
      <p:pic>
        <p:nvPicPr>
          <p:cNvPr id="2050" name="Picture 2" descr="D:\油芒\圖\FB_IMG_延平二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8" y="1914759"/>
            <a:ext cx="2855127" cy="442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油芒\圖\油芒蜜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73" y="1935687"/>
            <a:ext cx="2926093" cy="461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4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4" name="群組 8"/>
          <p:cNvGrpSpPr>
            <a:grpSpLocks/>
          </p:cNvGrpSpPr>
          <p:nvPr/>
        </p:nvGrpSpPr>
        <p:grpSpPr bwMode="auto">
          <a:xfrm>
            <a:off x="250826" y="188913"/>
            <a:ext cx="8582025" cy="6286500"/>
            <a:chOff x="251520" y="188640"/>
            <a:chExt cx="8580989" cy="6286292"/>
          </a:xfrm>
        </p:grpSpPr>
        <p:grpSp>
          <p:nvGrpSpPr>
            <p:cNvPr id="197635" name="群組 6"/>
            <p:cNvGrpSpPr>
              <a:grpSpLocks/>
            </p:cNvGrpSpPr>
            <p:nvPr/>
          </p:nvGrpSpPr>
          <p:grpSpPr bwMode="auto">
            <a:xfrm>
              <a:off x="251520" y="3789040"/>
              <a:ext cx="8580989" cy="2685844"/>
              <a:chOff x="251520" y="3610784"/>
              <a:chExt cx="8580989" cy="2685844"/>
            </a:xfrm>
          </p:grpSpPr>
          <p:pic>
            <p:nvPicPr>
              <p:cNvPr id="197644" name="Picture 2" descr="E:\DATA\Lab data\台灣油芒\種子\JPG\SNAP-160153-0004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94" b="14491"/>
              <a:stretch>
                <a:fillRect/>
              </a:stretch>
            </p:blipFill>
            <p:spPr bwMode="auto">
              <a:xfrm>
                <a:off x="6007013" y="3610784"/>
                <a:ext cx="2825496" cy="26858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7645" name="Picture 3" descr="E:\DATA\Lab data\台灣油芒\種子\JPG\SNAP-155439-0001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94" b="14491"/>
              <a:stretch>
                <a:fillRect/>
              </a:stretch>
            </p:blipFill>
            <p:spPr bwMode="auto">
              <a:xfrm>
                <a:off x="251520" y="3610784"/>
                <a:ext cx="2825496" cy="26858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7646" name="Picture 4" descr="E:\DATA\Lab data\台灣油芒\種子\JPG\SNAP-155929-000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94" b="14491"/>
              <a:stretch>
                <a:fillRect/>
              </a:stretch>
            </p:blipFill>
            <p:spPr bwMode="auto">
              <a:xfrm>
                <a:off x="3126693" y="3610784"/>
                <a:ext cx="2825496" cy="26858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7636" name="群組 3"/>
            <p:cNvGrpSpPr>
              <a:grpSpLocks/>
            </p:cNvGrpSpPr>
            <p:nvPr/>
          </p:nvGrpSpPr>
          <p:grpSpPr bwMode="auto">
            <a:xfrm>
              <a:off x="251520" y="188640"/>
              <a:ext cx="5700669" cy="3566160"/>
              <a:chOff x="251520" y="3140968"/>
              <a:chExt cx="5700669" cy="3566160"/>
            </a:xfrm>
          </p:grpSpPr>
          <p:pic>
            <p:nvPicPr>
              <p:cNvPr id="197642" name="Picture 6" descr="E:\DATA\Lab data\台灣油芒\種子\JPG\SNAP-160746-0005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6693" y="3140968"/>
                <a:ext cx="2825496" cy="3566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7643" name="Picture 7" descr="E:\DATA\Lab data\台灣油芒\種子\JPG\SNAP-160955-0006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3140968"/>
                <a:ext cx="2825496" cy="3566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7637" name="文字方塊 7"/>
            <p:cNvSpPr txBox="1">
              <a:spLocks noChangeArrowheads="1"/>
            </p:cNvSpPr>
            <p:nvPr/>
          </p:nvSpPr>
          <p:spPr bwMode="auto">
            <a:xfrm>
              <a:off x="251520" y="3385759"/>
              <a:ext cx="1655563" cy="36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zh-TW" altLang="en-US" smtClean="0"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南澳野生油芒</a:t>
              </a:r>
            </a:p>
          </p:txBody>
        </p:sp>
        <p:sp>
          <p:nvSpPr>
            <p:cNvPr id="197638" name="文字方塊 14"/>
            <p:cNvSpPr txBox="1">
              <a:spLocks noChangeArrowheads="1"/>
            </p:cNvSpPr>
            <p:nvPr/>
          </p:nvSpPr>
          <p:spPr bwMode="auto">
            <a:xfrm>
              <a:off x="3126136" y="3384171"/>
              <a:ext cx="1657150" cy="369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zh-TW" altLang="en-US" smtClean="0"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尖石野生油芒</a:t>
              </a:r>
            </a:p>
          </p:txBody>
        </p:sp>
        <p:sp>
          <p:nvSpPr>
            <p:cNvPr id="197639" name="文字方塊 15"/>
            <p:cNvSpPr txBox="1">
              <a:spLocks noChangeArrowheads="1"/>
            </p:cNvSpPr>
            <p:nvPr/>
          </p:nvSpPr>
          <p:spPr bwMode="auto">
            <a:xfrm>
              <a:off x="251520" y="6105056"/>
              <a:ext cx="1655563" cy="369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zh-TW" altLang="en-US" smtClean="0"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來義栽培油芒</a:t>
              </a:r>
            </a:p>
          </p:txBody>
        </p:sp>
        <p:sp>
          <p:nvSpPr>
            <p:cNvPr id="197640" name="文字方塊 16"/>
            <p:cNvSpPr txBox="1">
              <a:spLocks noChangeArrowheads="1"/>
            </p:cNvSpPr>
            <p:nvPr/>
          </p:nvSpPr>
          <p:spPr bwMode="auto">
            <a:xfrm>
              <a:off x="3126136" y="6105056"/>
              <a:ext cx="1657150" cy="369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zh-TW" altLang="en-US" smtClean="0"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青葉栽培油芒</a:t>
              </a:r>
            </a:p>
          </p:txBody>
        </p:sp>
        <p:sp>
          <p:nvSpPr>
            <p:cNvPr id="197641" name="文字方塊 17"/>
            <p:cNvSpPr txBox="1">
              <a:spLocks noChangeArrowheads="1"/>
            </p:cNvSpPr>
            <p:nvPr/>
          </p:nvSpPr>
          <p:spPr bwMode="auto">
            <a:xfrm>
              <a:off x="6007100" y="6105056"/>
              <a:ext cx="1655563" cy="369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zh-TW" altLang="en-US" smtClean="0"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德文栽培油芒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885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32042" y="1704903"/>
            <a:ext cx="3522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台灣   原生</a:t>
            </a:r>
            <a:endParaRPr lang="en-US" altLang="zh-TW" sz="28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史前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居民  馴化</a:t>
            </a:r>
            <a:endParaRPr lang="zh-TW" altLang="en-US" sz="28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56"/>
          <a:stretch/>
        </p:blipFill>
        <p:spPr bwMode="auto">
          <a:xfrm>
            <a:off x="1051960" y="2780934"/>
            <a:ext cx="5211139" cy="170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文字方塊 29"/>
          <p:cNvSpPr txBox="1"/>
          <p:nvPr/>
        </p:nvSpPr>
        <p:spPr>
          <a:xfrm>
            <a:off x="3505161" y="5157208"/>
            <a:ext cx="3885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芒  </a:t>
            </a:r>
            <a:r>
              <a:rPr lang="en-US" altLang="zh-TW" sz="2800" dirty="0" smtClean="0">
                <a:solidFill>
                  <a:srgbClr val="FF0000"/>
                </a:solidFill>
              </a:rPr>
              <a:t>/ </a:t>
            </a:r>
            <a:r>
              <a:rPr lang="zh-TW" altLang="en-US" sz="2800" dirty="0" smtClean="0">
                <a:solidFill>
                  <a:srgbClr val="FF0000"/>
                </a:solidFill>
              </a:rPr>
              <a:t>落粒 </a:t>
            </a:r>
            <a:r>
              <a:rPr lang="en-US" altLang="zh-TW" sz="2800" dirty="0" smtClean="0">
                <a:solidFill>
                  <a:srgbClr val="FF0000"/>
                </a:solidFill>
              </a:rPr>
              <a:t>/</a:t>
            </a:r>
            <a:r>
              <a:rPr lang="zh-TW" altLang="en-US" sz="2800" dirty="0" smtClean="0">
                <a:solidFill>
                  <a:srgbClr val="FF0000"/>
                </a:solidFill>
              </a:rPr>
              <a:t>種子</a:t>
            </a:r>
            <a:r>
              <a:rPr lang="zh-TW" altLang="en-US" sz="2800" dirty="0" smtClean="0">
                <a:solidFill>
                  <a:prstClr val="black"/>
                </a:solidFill>
              </a:rPr>
              <a:t>性狀</a:t>
            </a:r>
            <a:endParaRPr lang="en-US" altLang="zh-TW" sz="2800" dirty="0" smtClean="0">
              <a:solidFill>
                <a:prstClr val="black"/>
              </a:solidFill>
            </a:endParaRPr>
          </a:p>
          <a:p>
            <a:endParaRPr lang="zh-TW" altLang="en-US" sz="2800" dirty="0">
              <a:solidFill>
                <a:prstClr val="black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122511" y="571571"/>
            <a:ext cx="476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原始種子 </a:t>
            </a:r>
            <a:endParaRPr lang="en-US" altLang="zh-TW" sz="36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德文栽培油芒</a:t>
            </a:r>
            <a:endParaRPr lang="zh-TW" altLang="en-US" sz="36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24824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4" descr="PhotoGrid_13534869642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17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圖像裡可能有螢幕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9" b="24208"/>
          <a:stretch/>
        </p:blipFill>
        <p:spPr bwMode="auto">
          <a:xfrm>
            <a:off x="755361" y="1777442"/>
            <a:ext cx="3384376" cy="417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-tpe1-1.xx.fbcdn.net/v/t1.0-9/126569726_4138636322820011_6046841405871237516_o.jpg?_nc_cat=107&amp;ccb=2&amp;_nc_sid=8bfeb9&amp;_nc_ohc=0e5_MXIfREIAX8mfWXo&amp;_nc_ht=scontent-tpe1-1.xx&amp;oh=6f93c2febff74527ede512b80f1e3bf6&amp;oe=5FD9EE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052736"/>
            <a:ext cx="3668454" cy="492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784330" y="523010"/>
            <a:ext cx="2592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育種  </a:t>
            </a:r>
            <a:r>
              <a:rPr lang="zh-TW" altLang="en-US" sz="2000" dirty="0" smtClean="0">
                <a:solidFill>
                  <a:srgbClr val="C0504D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第二代</a:t>
            </a:r>
            <a:endParaRPr lang="en-US" altLang="zh-TW" sz="2000" dirty="0" smtClean="0">
              <a:solidFill>
                <a:srgbClr val="C0504D">
                  <a:lumMod val="75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經田間檢查 及實驗室檢查</a:t>
            </a:r>
            <a:endParaRPr lang="en-US" altLang="zh-TW" sz="20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開花不齊 授粉率差</a:t>
            </a:r>
            <a:endParaRPr lang="zh-TW" altLang="en-US" sz="20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6847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D:\油芒\Screenshot_2018-04-11-18-42-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4146" r="7101" b="9583"/>
          <a:stretch>
            <a:fillRect/>
          </a:stretch>
        </p:blipFill>
        <p:spPr bwMode="auto">
          <a:xfrm>
            <a:off x="5905501" y="980728"/>
            <a:ext cx="28829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" y="872365"/>
            <a:ext cx="4219575" cy="559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905501" y="404664"/>
            <a:ext cx="2410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逐漸矮</a:t>
            </a:r>
            <a:r>
              <a:rPr lang="zh-TW" altLang="en-US" sz="28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化</a:t>
            </a:r>
            <a:endParaRPr lang="zh-TW" altLang="en-US" sz="28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31648" y="40468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穀粒多且大粒</a:t>
            </a:r>
            <a:endParaRPr lang="zh-TW" altLang="en-US" sz="24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95905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4474" r="24667" b="13596"/>
          <a:stretch/>
        </p:blipFill>
        <p:spPr bwMode="auto">
          <a:xfrm>
            <a:off x="0" y="908720"/>
            <a:ext cx="8630652" cy="526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1471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種子表_pages-to-jpg-000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193833"/>
            <a:ext cx="5943405" cy="44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0933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wnloads\95803942_3541857089164607_7368117860595400704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42" y="1556792"/>
            <a:ext cx="2271253" cy="305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652120" y="1556792"/>
            <a:ext cx="2736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商品名</a:t>
            </a:r>
            <a:endParaRPr lang="en-US" altLang="zh-TW" sz="36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答樂歌一號</a:t>
            </a:r>
            <a:endParaRPr lang="en-US" altLang="zh-TW" sz="36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6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第八</a:t>
            </a:r>
            <a:r>
              <a:rPr lang="zh-TW" altLang="en-US" sz="36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代 </a:t>
            </a:r>
            <a:endParaRPr lang="en-US" altLang="zh-TW" sz="36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優良種子</a:t>
            </a:r>
            <a:endParaRPr lang="zh-TW" altLang="en-US" sz="36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2" y="1375082"/>
            <a:ext cx="2057828" cy="323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84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015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035" y="1207406"/>
            <a:ext cx="3449885" cy="517392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8" descr="photo-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4048" y="4006592"/>
            <a:ext cx="3742378" cy="280678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1" descr="DSCN087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4048" y="1098487"/>
            <a:ext cx="3744416" cy="280882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39552" y="611396"/>
            <a:ext cx="2633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prstClr val="black"/>
                </a:solidFill>
              </a:rPr>
              <a:t>Cultivated in</a:t>
            </a:r>
            <a:r>
              <a:rPr lang="zh-TW" altLang="en-US" sz="2000" dirty="0" smtClean="0">
                <a:solidFill>
                  <a:prstClr val="black"/>
                </a:solidFill>
              </a:rPr>
              <a:t>德文部落  </a:t>
            </a:r>
            <a:endParaRPr lang="zh-TW" altLang="en-US" sz="2000" dirty="0">
              <a:solidFill>
                <a:prstClr val="black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004048" y="589330"/>
            <a:ext cx="3874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prstClr val="black"/>
                </a:solidFill>
              </a:rPr>
              <a:t>Collected in wild space in mountain</a:t>
            </a:r>
            <a:endParaRPr lang="zh-TW" altLang="en-US" sz="2000" dirty="0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1560" y="188640"/>
            <a:ext cx="25985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i="1" dirty="0" err="1" smtClean="0">
                <a:solidFill>
                  <a:prstClr val="black"/>
                </a:solidFill>
                <a:ea typeface="標楷體" pitchFamily="65" charset="-120"/>
                <a:cs typeface="Times New Roman" pitchFamily="18" charset="0"/>
              </a:rPr>
              <a:t>Eccoilopus</a:t>
            </a:r>
            <a:r>
              <a:rPr lang="en-US" altLang="zh-TW" sz="2000" i="1" dirty="0" smtClean="0">
                <a:solidFill>
                  <a:prstClr val="black"/>
                </a:solidFill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000" i="1" dirty="0" err="1" smtClean="0">
                <a:solidFill>
                  <a:prstClr val="black"/>
                </a:solidFill>
                <a:ea typeface="標楷體" pitchFamily="65" charset="-120"/>
                <a:cs typeface="Times New Roman" pitchFamily="18" charset="0"/>
              </a:rPr>
              <a:t>formosanus</a:t>
            </a:r>
            <a:r>
              <a:rPr lang="en-US" altLang="zh-TW" sz="2000" i="1" dirty="0" smtClean="0">
                <a:solidFill>
                  <a:prstClr val="black"/>
                </a:solidFill>
                <a:ea typeface="標楷體" pitchFamily="65" charset="-120"/>
                <a:cs typeface="Times New Roman" pitchFamily="18" charset="0"/>
              </a:rPr>
              <a:t> </a:t>
            </a:r>
            <a:endParaRPr lang="zh-TW" altLang="en-US" sz="2000" dirty="0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56711" y="219998"/>
            <a:ext cx="2233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i="1" dirty="0" err="1" smtClean="0">
                <a:solidFill>
                  <a:prstClr val="black"/>
                </a:solidFill>
                <a:ea typeface="標楷體" pitchFamily="65" charset="-120"/>
                <a:cs typeface="Times New Roman" pitchFamily="18" charset="0"/>
              </a:rPr>
              <a:t>Eccoilopus</a:t>
            </a:r>
            <a:r>
              <a:rPr lang="en-US" altLang="zh-TW" sz="2000" i="1" dirty="0" smtClean="0">
                <a:solidFill>
                  <a:prstClr val="black"/>
                </a:solidFill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000" i="1" dirty="0" err="1" smtClean="0">
                <a:solidFill>
                  <a:prstClr val="black"/>
                </a:solidFill>
                <a:ea typeface="標楷體" pitchFamily="65" charset="-120"/>
                <a:cs typeface="Times New Roman" pitchFamily="18" charset="0"/>
              </a:rPr>
              <a:t>cotulifer</a:t>
            </a:r>
            <a:r>
              <a:rPr lang="en-US" altLang="zh-TW" sz="2000" i="1" dirty="0" smtClean="0">
                <a:solidFill>
                  <a:prstClr val="black"/>
                </a:solidFill>
                <a:ea typeface="標楷體" pitchFamily="65" charset="-120"/>
                <a:cs typeface="Times New Roman" pitchFamily="18" charset="0"/>
              </a:rPr>
              <a:t> </a:t>
            </a:r>
            <a:endParaRPr lang="zh-TW" altLang="en-US" sz="2000" dirty="0">
              <a:solidFill>
                <a:prstClr val="black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DFA8-9B13-4570-B694-F86D7D4A27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210156" y="254460"/>
            <a:ext cx="150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dirty="0" smtClean="0">
                <a:solidFill>
                  <a:srgbClr val="C00000"/>
                </a:solidFill>
              </a:rPr>
              <a:t>Orphan crop</a:t>
            </a:r>
            <a:endParaRPr lang="zh-TW" alt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4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267744" y="1700808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台灣油芒   </a:t>
            </a:r>
            <a:r>
              <a:rPr lang="zh-TW" altLang="en-US" sz="32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精準農業</a:t>
            </a:r>
            <a:endParaRPr lang="zh-TW" altLang="en-US" sz="32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3362" y="2636912"/>
            <a:ext cx="76328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精確農業（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precision agriculture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）又稱精確農作（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precision farming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）或者是定點作物管理（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Site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specific crop management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）等是指利用現代信息技術進行精耕細作。精確農業研究的目標是為整個農場管理定義一個決策支持系統（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DSS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），目的是在保留資源的同時</a:t>
            </a:r>
            <a:r>
              <a:rPr lang="zh-TW" altLang="en-US" sz="2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優化投入回報</a:t>
            </a:r>
          </a:p>
        </p:txBody>
      </p:sp>
    </p:spTree>
    <p:extLst>
      <p:ext uri="{BB962C8B-B14F-4D97-AF65-F5344CB8AC3E}">
        <p14:creationId xmlns:p14="http://schemas.microsoft.com/office/powerpoint/2010/main" val="185795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53602107_2635806859769639_901010168626544640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6" y="660127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53454884_2635806803102978_613243309640384512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036" y="3824498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436096" y="1124744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prstClr val="black"/>
                </a:solidFill>
              </a:rPr>
              <a:t>園藝資材行一盤大約</a:t>
            </a:r>
            <a:r>
              <a:rPr lang="en-US" altLang="zh-TW" dirty="0" smtClean="0">
                <a:solidFill>
                  <a:prstClr val="black"/>
                </a:solidFill>
              </a:rPr>
              <a:t>72</a:t>
            </a:r>
            <a:r>
              <a:rPr lang="zh-TW" altLang="en-US" dirty="0" smtClean="0">
                <a:solidFill>
                  <a:prstClr val="black"/>
                </a:solidFill>
              </a:rPr>
              <a:t>穴盤</a:t>
            </a:r>
            <a:endParaRPr lang="en-US" altLang="zh-TW" dirty="0" smtClean="0">
              <a:solidFill>
                <a:prstClr val="black"/>
              </a:solidFill>
            </a:endParaRPr>
          </a:p>
          <a:p>
            <a:endParaRPr lang="en-US" altLang="zh-TW" dirty="0" smtClean="0">
              <a:solidFill>
                <a:prstClr val="black"/>
              </a:solidFill>
            </a:endParaRPr>
          </a:p>
          <a:p>
            <a:r>
              <a:rPr lang="zh-TW" altLang="en-US" dirty="0" smtClean="0">
                <a:solidFill>
                  <a:srgbClr val="FF0000"/>
                </a:solidFill>
              </a:rPr>
              <a:t>有機質大益 好理土    佳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>
                <a:solidFill>
                  <a:prstClr val="black"/>
                </a:solidFill>
              </a:rPr>
              <a:t>不要</a:t>
            </a:r>
            <a:r>
              <a:rPr lang="zh-TW" altLang="en-US" dirty="0">
                <a:solidFill>
                  <a:prstClr val="black"/>
                </a:solidFill>
              </a:rPr>
              <a:t>園藝泥炭土  太酸太鹼抑制發芽</a:t>
            </a:r>
          </a:p>
        </p:txBody>
      </p:sp>
    </p:spTree>
    <p:extLst>
      <p:ext uri="{BB962C8B-B14F-4D97-AF65-F5344CB8AC3E}">
        <p14:creationId xmlns:p14="http://schemas.microsoft.com/office/powerpoint/2010/main" val="332928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油芒\圖\穴盤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93" y="369775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12730"/>
            <a:ext cx="3567113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ownloads\16787506985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72905"/>
            <a:ext cx="2304256" cy="307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81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42229173_321085148668347_227377879772141977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6985448" cy="392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771800" y="548680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prstClr val="black"/>
                </a:solidFill>
              </a:rPr>
              <a:t>最好要有桿子 拉鐵線  怕颱風吹倒  產量減低    但像去年又沒颱風來</a:t>
            </a:r>
            <a:endParaRPr lang="en-US" altLang="zh-TW" dirty="0" smtClean="0">
              <a:solidFill>
                <a:prstClr val="black"/>
              </a:solidFill>
            </a:endParaRPr>
          </a:p>
          <a:p>
            <a:r>
              <a:rPr lang="zh-TW" altLang="en-US" dirty="0">
                <a:solidFill>
                  <a:prstClr val="black"/>
                </a:solidFill>
              </a:rPr>
              <a:t>試作先不要  依老人家習慣</a:t>
            </a:r>
            <a:endParaRPr lang="en-US" altLang="zh-TW" dirty="0" smtClean="0">
              <a:solidFill>
                <a:prstClr val="black"/>
              </a:solidFill>
            </a:endParaRPr>
          </a:p>
          <a:p>
            <a:endParaRPr lang="en-US" altLang="zh-TW" dirty="0">
              <a:solidFill>
                <a:prstClr val="black"/>
              </a:solidFill>
            </a:endParaRPr>
          </a:p>
          <a:p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1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文字方塊 1"/>
          <p:cNvSpPr txBox="1">
            <a:spLocks noChangeArrowheads="1"/>
          </p:cNvSpPr>
          <p:nvPr/>
        </p:nvSpPr>
        <p:spPr bwMode="auto">
          <a:xfrm>
            <a:off x="2700338" y="404813"/>
            <a:ext cx="46799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440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再生 無廢</a:t>
            </a:r>
            <a:endParaRPr lang="en-US" altLang="zh-TW" sz="4400" smtClean="0">
              <a:solidFill>
                <a:srgbClr val="000000"/>
              </a:solidFill>
              <a:latin typeface="微軟正黑體 Light" pitchFamily="34" charset="-120"/>
              <a:ea typeface="微軟正黑體 Light" pitchFamily="34" charset="-12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80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減量</a:t>
            </a:r>
            <a:r>
              <a:rPr lang="en-US" altLang="zh-TW" sz="280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(reduce)</a:t>
            </a:r>
            <a:r>
              <a:rPr lang="zh-TW" altLang="en-US" sz="280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、重複利用</a:t>
            </a:r>
            <a:r>
              <a:rPr lang="en-US" altLang="zh-TW" sz="280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(reuse)</a:t>
            </a:r>
            <a:r>
              <a:rPr lang="zh-TW" altLang="en-US" sz="280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及循環再造</a:t>
            </a:r>
            <a:r>
              <a:rPr lang="en-US" altLang="zh-TW" sz="2800" smtClean="0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(recycle)</a:t>
            </a:r>
            <a:endParaRPr lang="zh-TW" altLang="en-US" sz="2800" smtClean="0">
              <a:solidFill>
                <a:srgbClr val="000000"/>
              </a:solidFill>
              <a:latin typeface="微軟正黑體 Light" pitchFamily="34" charset="-120"/>
              <a:ea typeface="微軟正黑體 Light" pitchFamily="34" charset="-120"/>
            </a:endParaRPr>
          </a:p>
        </p:txBody>
      </p:sp>
      <p:pic>
        <p:nvPicPr>
          <p:cNvPr id="268291" name="Picture 3" descr="C:\Users\user\Downloads\48423271_2514041238612869_683187510474230988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0" t="24916" r="33022" b="41190"/>
          <a:stretch>
            <a:fillRect/>
          </a:stretch>
        </p:blipFill>
        <p:spPr bwMode="auto">
          <a:xfrm>
            <a:off x="2843213" y="3101977"/>
            <a:ext cx="3573462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62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4" descr="WP_20130411_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02" y="260362"/>
            <a:ext cx="3348037" cy="594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3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3" y="198451"/>
            <a:ext cx="4416425" cy="303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316" name="Picture 4" descr="C360_2012-03-14-16-47-53 (2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3552837"/>
            <a:ext cx="1847850" cy="306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7" name="文字方塊 1"/>
          <p:cNvSpPr txBox="1">
            <a:spLocks noChangeArrowheads="1"/>
          </p:cNvSpPr>
          <p:nvPr/>
        </p:nvSpPr>
        <p:spPr bwMode="auto">
          <a:xfrm>
            <a:off x="6588125" y="3789364"/>
            <a:ext cx="21605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</a:rPr>
              <a:t>顆粒飼料</a:t>
            </a:r>
            <a:endParaRPr lang="en-US" altLang="zh-TW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TW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000000"/>
                </a:solidFill>
              </a:rPr>
              <a:t>各種家禽家畜</a:t>
            </a:r>
          </a:p>
        </p:txBody>
      </p:sp>
    </p:spTree>
    <p:extLst>
      <p:ext uri="{BB962C8B-B14F-4D97-AF65-F5344CB8AC3E}">
        <p14:creationId xmlns:p14="http://schemas.microsoft.com/office/powerpoint/2010/main" val="396974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93219" y="2479232"/>
            <a:ext cx="274947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prstClr val="black"/>
                </a:solidFill>
              </a:rPr>
              <a:t>遺傳資源權</a:t>
            </a:r>
            <a:endParaRPr lang="en-US" altLang="zh-TW" sz="4000" dirty="0" smtClean="0">
              <a:solidFill>
                <a:prstClr val="black"/>
              </a:solidFill>
            </a:endParaRPr>
          </a:p>
          <a:p>
            <a:endParaRPr lang="en-US" altLang="zh-TW" sz="4000" dirty="0">
              <a:solidFill>
                <a:prstClr val="black"/>
              </a:solidFill>
            </a:endParaRPr>
          </a:p>
          <a:p>
            <a:r>
              <a:rPr lang="zh-TW" altLang="en-US" sz="4000" dirty="0" smtClean="0">
                <a:solidFill>
                  <a:prstClr val="black"/>
                </a:solidFill>
              </a:rPr>
              <a:t>話語權</a:t>
            </a:r>
            <a:endParaRPr lang="zh-TW" altLang="en-US" sz="40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3" t="25877" r="6666" b="30045"/>
          <a:stretch/>
        </p:blipFill>
        <p:spPr bwMode="auto">
          <a:xfrm>
            <a:off x="5652120" y="4542565"/>
            <a:ext cx="2922276" cy="182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915817" y="779567"/>
            <a:ext cx="2736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SDG 10</a:t>
            </a:r>
          </a:p>
          <a:p>
            <a:r>
              <a:rPr lang="en-US" altLang="zh-TW" dirty="0" smtClean="0"/>
              <a:t>SDG 12</a:t>
            </a:r>
            <a:endParaRPr lang="zh-TW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44372" r="2145" b="23940"/>
          <a:stretch/>
        </p:blipFill>
        <p:spPr bwMode="auto">
          <a:xfrm>
            <a:off x="7020272" y="443452"/>
            <a:ext cx="1090536" cy="120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7" t="48739" r="32766" b="26261"/>
          <a:stretch/>
        </p:blipFill>
        <p:spPr bwMode="auto">
          <a:xfrm>
            <a:off x="4788024" y="498074"/>
            <a:ext cx="1307976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19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1916834"/>
            <a:ext cx="78843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rgbClr val="000000"/>
                </a:solidFill>
              </a:rPr>
              <a:t>遺傳</a:t>
            </a:r>
            <a:r>
              <a:rPr lang="zh-TW" altLang="en-US" dirty="0">
                <a:solidFill>
                  <a:srgbClr val="000000"/>
                </a:solidFill>
              </a:rPr>
              <a:t>資源權初聲試啼</a:t>
            </a:r>
          </a:p>
          <a:p>
            <a:r>
              <a:rPr lang="zh-TW" altLang="en-US" dirty="0">
                <a:solidFill>
                  <a:srgbClr val="000000"/>
                </a:solidFill>
              </a:rPr>
              <a:t> 政府曾經於 九十四年十一月一日成立遺傳資源法草擬小組，規劃遺傳資源法草案初稿</a:t>
            </a:r>
            <a:r>
              <a:rPr lang="en-US" altLang="zh-TW" dirty="0">
                <a:solidFill>
                  <a:srgbClr val="000000"/>
                </a:solidFill>
              </a:rPr>
              <a:t>(</a:t>
            </a:r>
            <a:r>
              <a:rPr lang="zh-TW" altLang="en-US" dirty="0">
                <a:solidFill>
                  <a:srgbClr val="000000"/>
                </a:solidFill>
              </a:rPr>
              <a:t>學者版</a:t>
            </a:r>
            <a:r>
              <a:rPr lang="en-US" altLang="zh-TW" dirty="0">
                <a:solidFill>
                  <a:srgbClr val="000000"/>
                </a:solidFill>
              </a:rPr>
              <a:t>) </a:t>
            </a:r>
            <a:r>
              <a:rPr lang="zh-TW" altLang="en-US" dirty="0">
                <a:solidFill>
                  <a:srgbClr val="000000"/>
                </a:solidFill>
              </a:rPr>
              <a:t>。內容連結詳見 </a:t>
            </a:r>
            <a:r>
              <a:rPr lang="en-US" altLang="zh-TW" dirty="0">
                <a:solidFill>
                  <a:srgbClr val="000000"/>
                </a:solidFill>
                <a:hlinkClick r:id="rId2"/>
              </a:rPr>
              <a:t>http://</a:t>
            </a:r>
            <a:r>
              <a:rPr lang="en-US" altLang="zh-TW" dirty="0" smtClean="0">
                <a:solidFill>
                  <a:srgbClr val="000000"/>
                </a:solidFill>
                <a:hlinkClick r:id="rId2"/>
              </a:rPr>
              <a:t>seed.agron.ntu.edu.tw/agra/draft1.pdf</a:t>
            </a:r>
            <a:endParaRPr lang="en-US" altLang="zh-TW" dirty="0" smtClean="0">
              <a:solidFill>
                <a:srgbClr val="000000"/>
              </a:solidFill>
            </a:endParaRPr>
          </a:p>
          <a:p>
            <a:endParaRPr lang="en-US" altLang="zh-TW" dirty="0">
              <a:solidFill>
                <a:srgbClr val="000000"/>
              </a:solidFill>
            </a:endParaRPr>
          </a:p>
          <a:p>
            <a:endParaRPr lang="en-US" altLang="zh-TW" dirty="0">
              <a:solidFill>
                <a:srgbClr val="000000"/>
              </a:solidFill>
            </a:endParaRPr>
          </a:p>
          <a:p>
            <a:r>
              <a:rPr lang="zh-TW" altLang="en-US" dirty="0">
                <a:solidFill>
                  <a:srgbClr val="000000"/>
                </a:solidFill>
              </a:rPr>
              <a:t>第一章、	總則</a:t>
            </a:r>
          </a:p>
          <a:p>
            <a:r>
              <a:rPr lang="zh-TW" altLang="en-US" sz="2400" dirty="0">
                <a:solidFill>
                  <a:srgbClr val="000000"/>
                </a:solidFill>
              </a:rPr>
              <a:t>「生物多樣性所含遺傳資源為全民所共有，為促進其保育、開發利用，並公平合理分配其開發利用所得之利益，特制定本法。」</a:t>
            </a:r>
          </a:p>
        </p:txBody>
      </p:sp>
    </p:spTree>
    <p:extLst>
      <p:ext uri="{BB962C8B-B14F-4D97-AF65-F5344CB8AC3E}">
        <p14:creationId xmlns:p14="http://schemas.microsoft.com/office/powerpoint/2010/main" val="294906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1721" y="777478"/>
            <a:ext cx="4806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</a:rPr>
              <a:t>第二章、	生物探勘許可</a:t>
            </a:r>
          </a:p>
          <a:p>
            <a:r>
              <a:rPr lang="zh-TW" altLang="en-US" dirty="0">
                <a:solidFill>
                  <a:srgbClr val="000000"/>
                </a:solidFill>
              </a:rPr>
              <a:t>「許可之申請   事前告知同意   </a:t>
            </a:r>
            <a:r>
              <a:rPr lang="zh-TW" altLang="en-US" dirty="0">
                <a:solidFill>
                  <a:srgbClr val="FF0000"/>
                </a:solidFill>
              </a:rPr>
              <a:t>利益分享   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>
                <a:solidFill>
                  <a:srgbClr val="FF0000"/>
                </a:solidFill>
              </a:rPr>
              <a:t>事後</a:t>
            </a:r>
            <a:r>
              <a:rPr lang="zh-TW" altLang="en-US" dirty="0">
                <a:solidFill>
                  <a:srgbClr val="FF0000"/>
                </a:solidFill>
              </a:rPr>
              <a:t>監控機制</a:t>
            </a:r>
            <a:r>
              <a:rPr lang="zh-TW" altLang="en-US" dirty="0">
                <a:solidFill>
                  <a:srgbClr val="000000"/>
                </a:solidFill>
              </a:rPr>
              <a:t>」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5" t="31360" r="10241" b="8552"/>
          <a:stretch/>
        </p:blipFill>
        <p:spPr bwMode="auto">
          <a:xfrm>
            <a:off x="755577" y="1988840"/>
            <a:ext cx="805636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1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8883" y="1501319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kern="100" dirty="0">
                <a:solidFill>
                  <a:srgbClr val="000000"/>
                </a:solidFill>
                <a:latin typeface="Calibri"/>
                <a:ea typeface="微軟正黑體 Light"/>
                <a:cs typeface="Times New Roman"/>
              </a:rPr>
              <a:t>第五章</a:t>
            </a:r>
            <a:r>
              <a:rPr lang="zh-TW" altLang="zh-TW" kern="0" dirty="0">
                <a:solidFill>
                  <a:srgbClr val="000000"/>
                </a:solidFill>
                <a:latin typeface="Calibri"/>
                <a:ea typeface="微軟正黑體 Light"/>
                <a:cs typeface="Times New Roman"/>
              </a:rPr>
              <a:t>、遺傳資源利用與智慧財產權關係</a:t>
            </a:r>
            <a:endParaRPr lang="zh-TW" altLang="zh-TW" kern="100" dirty="0">
              <a:solidFill>
                <a:srgbClr val="000000"/>
              </a:solidFill>
              <a:latin typeface="Calibri"/>
              <a:cs typeface="Times New Roman"/>
            </a:endParaRPr>
          </a:p>
          <a:p>
            <a:r>
              <a:rPr lang="zh-TW" altLang="zh-TW" kern="0" dirty="0">
                <a:solidFill>
                  <a:srgbClr val="000000"/>
                </a:solidFill>
                <a:latin typeface="Calibri"/>
                <a:ea typeface="微軟正黑體 Light"/>
                <a:cs typeface="Times New Roman"/>
              </a:rPr>
              <a:t>「凡專利、著作、商標、營業秘密或其他個別之智慧財產權，涉及我國遺傳資源之利用者，</a:t>
            </a:r>
            <a:r>
              <a:rPr lang="zh-TW" altLang="zh-TW" kern="0" dirty="0">
                <a:solidFill>
                  <a:srgbClr val="FF0000"/>
                </a:solidFill>
                <a:latin typeface="Calibri"/>
                <a:ea typeface="微軟正黑體 Light"/>
                <a:cs typeface="Times New Roman"/>
              </a:rPr>
              <a:t>該主管機關在決定應否受我國法律保護時，應事先徵詢本法主管機關之意見</a:t>
            </a:r>
            <a:r>
              <a:rPr lang="zh-TW" altLang="zh-TW" kern="0" dirty="0">
                <a:solidFill>
                  <a:srgbClr val="000000"/>
                </a:solidFill>
                <a:latin typeface="Calibri"/>
                <a:ea typeface="微軟正黑體 Light"/>
                <a:cs typeface="Times New Roman"/>
              </a:rPr>
              <a:t>。」</a:t>
            </a:r>
            <a:endParaRPr lang="zh-TW" altLang="zh-TW" kern="100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37111" y="3717048"/>
            <a:ext cx="753935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kern="100" dirty="0">
                <a:solidFill>
                  <a:srgbClr val="000000"/>
                </a:solidFill>
                <a:latin typeface="Calibri"/>
                <a:ea typeface="微軟正黑體 Light"/>
                <a:cs typeface="Times New Roman"/>
              </a:rPr>
              <a:t>第六章</a:t>
            </a:r>
            <a:r>
              <a:rPr lang="zh-TW" altLang="zh-TW" kern="0" dirty="0">
                <a:solidFill>
                  <a:srgbClr val="000000"/>
                </a:solidFill>
                <a:latin typeface="Calibri"/>
                <a:ea typeface="微軟正黑體 Light"/>
                <a:cs typeface="Times New Roman"/>
              </a:rPr>
              <a:t>、</a:t>
            </a:r>
            <a:r>
              <a:rPr lang="zh-TW" altLang="zh-TW" b="1" kern="0" dirty="0">
                <a:solidFill>
                  <a:srgbClr val="000000"/>
                </a:solidFill>
                <a:latin typeface="Calibri"/>
                <a:ea typeface="微軟正黑體 Light"/>
                <a:cs typeface="Times New Roman"/>
              </a:rPr>
              <a:t>生物多樣性基金之設立</a:t>
            </a:r>
            <a:endParaRPr lang="zh-TW" altLang="zh-TW" kern="100" dirty="0">
              <a:solidFill>
                <a:srgbClr val="000000"/>
              </a:solidFill>
              <a:latin typeface="Calibri"/>
              <a:cs typeface="Times New Roman"/>
            </a:endParaRPr>
          </a:p>
          <a:p>
            <a:r>
              <a:rPr lang="zh-TW" altLang="zh-TW" kern="0" dirty="0">
                <a:solidFill>
                  <a:srgbClr val="000000"/>
                </a:solidFill>
                <a:latin typeface="Calibri"/>
                <a:ea typeface="微軟正黑體 Light"/>
                <a:cs typeface="Times New Roman"/>
              </a:rPr>
              <a:t>「本條文參照哥斯大黎加「生物多樣性法」第二十條之規定，</a:t>
            </a:r>
            <a:r>
              <a:rPr lang="zh-TW" altLang="zh-TW" sz="2400" kern="0" dirty="0">
                <a:solidFill>
                  <a:srgbClr val="000000"/>
                </a:solidFill>
                <a:latin typeface="Calibri"/>
                <a:ea typeface="微軟正黑體 Light"/>
                <a:cs typeface="Times New Roman"/>
              </a:rPr>
              <a:t>將開放生物探勘之經濟利益用於生態保育之途。</a:t>
            </a:r>
            <a:r>
              <a:rPr lang="zh-TW" altLang="zh-TW" sz="2400" kern="0" dirty="0" smtClean="0">
                <a:solidFill>
                  <a:srgbClr val="000000"/>
                </a:solidFill>
                <a:latin typeface="Calibri"/>
                <a:ea typeface="微軟正黑體 Light"/>
                <a:cs typeface="Times New Roman"/>
              </a:rPr>
              <a:t>」</a:t>
            </a:r>
            <a:endParaRPr lang="en-US" altLang="zh-TW" sz="2400" kern="0" dirty="0" smtClean="0">
              <a:solidFill>
                <a:srgbClr val="000000"/>
              </a:solidFill>
              <a:latin typeface="Calibri"/>
              <a:ea typeface="微軟正黑體 Light"/>
              <a:cs typeface="Times New Roman"/>
            </a:endParaRPr>
          </a:p>
          <a:p>
            <a:r>
              <a:rPr lang="zh-TW" altLang="en-US" sz="2400" kern="0" dirty="0">
                <a:solidFill>
                  <a:srgbClr val="000000"/>
                </a:solidFill>
                <a:latin typeface="Calibri"/>
                <a:ea typeface="微軟正黑體 Light"/>
                <a:cs typeface="Times New Roman"/>
              </a:rPr>
              <a:t>ｖ以</a:t>
            </a:r>
            <a:r>
              <a:rPr lang="zh-TW" altLang="en-US" sz="2400" kern="0" dirty="0" smtClean="0">
                <a:solidFill>
                  <a:srgbClr val="000000"/>
                </a:solidFill>
                <a:latin typeface="Calibri"/>
                <a:ea typeface="微軟正黑體 Light"/>
                <a:cs typeface="Times New Roman"/>
              </a:rPr>
              <a:t>終端定價</a:t>
            </a:r>
            <a:r>
              <a:rPr lang="en-US" altLang="zh-TW" sz="2400" kern="0" dirty="0" smtClean="0">
                <a:solidFill>
                  <a:srgbClr val="000000"/>
                </a:solidFill>
                <a:latin typeface="Calibri"/>
                <a:ea typeface="微軟正黑體 Light"/>
                <a:cs typeface="Times New Roman"/>
              </a:rPr>
              <a:t>3% </a:t>
            </a:r>
            <a:r>
              <a:rPr lang="zh-TW" altLang="en-US" sz="2400" kern="0" dirty="0" smtClean="0">
                <a:solidFill>
                  <a:srgbClr val="000000"/>
                </a:solidFill>
                <a:latin typeface="Calibri"/>
                <a:ea typeface="微軟正黑體 Light"/>
                <a:cs typeface="Times New Roman"/>
              </a:rPr>
              <a:t>捐贈至台灣原生油芒企業社</a:t>
            </a:r>
            <a:endParaRPr lang="en-US" altLang="zh-TW" sz="2400" kern="0" dirty="0" smtClean="0">
              <a:solidFill>
                <a:srgbClr val="000000"/>
              </a:solidFill>
              <a:latin typeface="Calibri"/>
              <a:ea typeface="微軟正黑體 Light"/>
              <a:cs typeface="Times New Roman"/>
            </a:endParaRPr>
          </a:p>
          <a:p>
            <a:r>
              <a:rPr lang="zh-TW" altLang="en-US" sz="2400" kern="0" dirty="0">
                <a:solidFill>
                  <a:srgbClr val="000000"/>
                </a:solidFill>
                <a:latin typeface="Calibri"/>
                <a:ea typeface="微軟正黑體 Light"/>
                <a:cs typeface="Times New Roman"/>
              </a:rPr>
              <a:t> </a:t>
            </a:r>
            <a:r>
              <a:rPr lang="zh-TW" altLang="en-US" sz="2400" kern="0" dirty="0" smtClean="0">
                <a:solidFill>
                  <a:srgbClr val="000000"/>
                </a:solidFill>
                <a:latin typeface="Calibri"/>
                <a:ea typeface="微軟正黑體 Light"/>
                <a:cs typeface="Times New Roman"/>
              </a:rPr>
              <a:t>    專款專用於  </a:t>
            </a:r>
            <a:r>
              <a:rPr lang="zh-TW" altLang="en-US" sz="2400" kern="0" dirty="0" smtClean="0">
                <a:solidFill>
                  <a:srgbClr val="FF0000"/>
                </a:solidFill>
                <a:latin typeface="Calibri"/>
                <a:ea typeface="微軟正黑體 Light"/>
                <a:cs typeface="Times New Roman"/>
              </a:rPr>
              <a:t>油芒復耕</a:t>
            </a:r>
            <a:r>
              <a:rPr lang="en-US" altLang="zh-TW" sz="2400" kern="0" dirty="0" smtClean="0">
                <a:solidFill>
                  <a:srgbClr val="FF0000"/>
                </a:solidFill>
                <a:latin typeface="Calibri"/>
                <a:ea typeface="微軟正黑體 Light"/>
                <a:cs typeface="Times New Roman"/>
              </a:rPr>
              <a:t>  </a:t>
            </a:r>
          </a:p>
          <a:p>
            <a:endParaRPr lang="zh-TW" altLang="zh-TW" sz="2400" kern="100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89702" y="2996967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ｖ 本法主管機關為    原民會       </a:t>
            </a:r>
            <a:endParaRPr lang="zh-TW" altLang="en-US" sz="24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464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12719" r="2350" b="12281"/>
          <a:stretch/>
        </p:blipFill>
        <p:spPr bwMode="auto">
          <a:xfrm>
            <a:off x="229742" y="1686864"/>
            <a:ext cx="8630508" cy="379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755577" y="692696"/>
            <a:ext cx="7072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影片</a:t>
            </a:r>
            <a:endParaRPr lang="en-US" altLang="zh-TW" sz="2400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6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https</a:t>
            </a:r>
            <a:r>
              <a:rPr lang="en-US" altLang="zh-TW" sz="16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://www.youtube.com/watch?v=Q4mPQGqQRDg</a:t>
            </a:r>
            <a:endParaRPr lang="zh-TW" altLang="en-US" sz="16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186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3648" y="980728"/>
            <a:ext cx="6340197" cy="4339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生物多樣性基金之</a:t>
            </a:r>
            <a:r>
              <a:rPr lang="zh-TW" altLang="en-US" sz="48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設立</a:t>
            </a:r>
            <a:endParaRPr lang="en-US" altLang="zh-TW" sz="4800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台灣油芒</a:t>
            </a:r>
            <a:r>
              <a:rPr lang="en-US" altLang="zh-TW" sz="28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8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品種商品    答樂歌一號</a:t>
            </a:r>
            <a:endParaRPr lang="en-US" altLang="zh-TW" sz="28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8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每份商品</a:t>
            </a:r>
            <a:endParaRPr lang="en-US" altLang="zh-TW" sz="4800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4800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8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終端定價回饋 </a:t>
            </a:r>
            <a:r>
              <a:rPr lang="en-US" altLang="zh-TW" sz="48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3%</a:t>
            </a:r>
            <a:endParaRPr lang="zh-TW" altLang="en-US" sz="48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440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10" name="Picture 3" descr="D:\夢想起飛\企業社\集資\全賣麵\集資\全賣麵\9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69913"/>
            <a:ext cx="7199313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76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12719" r="2350" b="12281"/>
          <a:stretch/>
        </p:blipFill>
        <p:spPr bwMode="auto">
          <a:xfrm>
            <a:off x="229742" y="1686864"/>
            <a:ext cx="8630508" cy="379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755578" y="692696"/>
            <a:ext cx="7072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油芒介紹影片   德文部落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https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://www.youtube.com/watch?v=Q4mPQGqQRDg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786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user\Downloads\DSC086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43" y="1034579"/>
            <a:ext cx="3600400" cy="24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DSC08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74" y="601109"/>
            <a:ext cx="4221163" cy="282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DSC086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45" y="3861048"/>
            <a:ext cx="3719830" cy="248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ownloads\DSC086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355" y="3878016"/>
            <a:ext cx="3759788" cy="251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059832" y="404664"/>
            <a:ext cx="5401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小而美  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1000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個     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分地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688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DSC076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55" y="622623"/>
            <a:ext cx="4221163" cy="282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794" y="1004264"/>
            <a:ext cx="3497788" cy="523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42" y="3645040"/>
            <a:ext cx="4219575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16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3" t="13158" r="35024" b="11842"/>
          <a:stretch/>
        </p:blipFill>
        <p:spPr bwMode="auto">
          <a:xfrm>
            <a:off x="539552" y="908720"/>
            <a:ext cx="3810181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未提供說明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92" y="2223470"/>
            <a:ext cx="3820392" cy="285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88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6" t="14912" r="35640" b="11403"/>
          <a:stretch>
            <a:fillRect/>
          </a:stretch>
        </p:blipFill>
        <p:spPr bwMode="auto">
          <a:xfrm>
            <a:off x="2411413" y="1271588"/>
            <a:ext cx="403225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2067" name="文字方塊 1"/>
          <p:cNvSpPr txBox="1">
            <a:spLocks noChangeArrowheads="1"/>
          </p:cNvSpPr>
          <p:nvPr/>
        </p:nvSpPr>
        <p:spPr bwMode="auto">
          <a:xfrm>
            <a:off x="1619250" y="260350"/>
            <a:ext cx="6391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全民食物銀行 油芒實驗</a:t>
            </a:r>
            <a:r>
              <a:rPr kumimoji="0" lang="zh-TW" altLang="en-US" sz="3600" smtClean="0">
                <a:solidFill>
                  <a:srgbClr val="D30738"/>
                </a:solidFill>
                <a:latin typeface="微軟正黑體" pitchFamily="34" charset="-120"/>
                <a:ea typeface="微軟正黑體" pitchFamily="34" charset="-120"/>
              </a:rPr>
              <a:t>教育</a:t>
            </a:r>
          </a:p>
        </p:txBody>
      </p:sp>
    </p:spTree>
    <p:extLst>
      <p:ext uri="{BB962C8B-B14F-4D97-AF65-F5344CB8AC3E}">
        <p14:creationId xmlns:p14="http://schemas.microsoft.com/office/powerpoint/2010/main" val="354880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文字方塊 1"/>
          <p:cNvSpPr txBox="1">
            <a:spLocks noChangeArrowheads="1"/>
          </p:cNvSpPr>
          <p:nvPr/>
        </p:nvSpPr>
        <p:spPr bwMode="auto">
          <a:xfrm>
            <a:off x="2447925" y="549275"/>
            <a:ext cx="6121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TW" sz="240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400" smtClean="0">
                <a:solidFill>
                  <a:srgbClr val="000000"/>
                </a:solidFill>
              </a:rPr>
              <a:t>回到古老的智慧   友善土地       </a:t>
            </a:r>
            <a:endParaRPr lang="en-US" altLang="zh-TW" sz="240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TW" sz="240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TW" sz="2400" smtClean="0">
              <a:solidFill>
                <a:srgbClr val="C32D2E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TW" sz="2400" smtClean="0">
              <a:solidFill>
                <a:srgbClr val="C32D2E"/>
              </a:solidFill>
            </a:endParaRPr>
          </a:p>
        </p:txBody>
      </p:sp>
      <p:pic>
        <p:nvPicPr>
          <p:cNvPr id="473091" name="Picture 2" descr="C:\Users\user\Downloads\Screenshot_20220731-183150_Facebook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24100"/>
            <a:ext cx="201295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092" name="Picture 3" descr="C:\Users\user\Downloads\FB_IMG_16592634513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2611438"/>
            <a:ext cx="41783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17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4" descr="IMAG03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84318"/>
            <a:ext cx="7200900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Text Box 5"/>
          <p:cNvSpPr txBox="1">
            <a:spLocks noChangeArrowheads="1"/>
          </p:cNvSpPr>
          <p:nvPr/>
        </p:nvSpPr>
        <p:spPr bwMode="auto">
          <a:xfrm>
            <a:off x="2339977" y="509592"/>
            <a:ext cx="5976938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32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農村再生  年輕人回流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0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2611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4" descr="IMAG1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t="17831" r="8711" b="14862"/>
          <a:stretch>
            <a:fillRect/>
          </a:stretch>
        </p:blipFill>
        <p:spPr bwMode="auto">
          <a:xfrm>
            <a:off x="2124075" y="260350"/>
            <a:ext cx="4781550" cy="66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762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4" name="群組 8"/>
          <p:cNvGrpSpPr>
            <a:grpSpLocks/>
          </p:cNvGrpSpPr>
          <p:nvPr/>
        </p:nvGrpSpPr>
        <p:grpSpPr bwMode="auto">
          <a:xfrm>
            <a:off x="250825" y="188913"/>
            <a:ext cx="8582025" cy="6286500"/>
            <a:chOff x="251520" y="188640"/>
            <a:chExt cx="8580989" cy="6286292"/>
          </a:xfrm>
        </p:grpSpPr>
        <p:grpSp>
          <p:nvGrpSpPr>
            <p:cNvPr id="197635" name="群組 6"/>
            <p:cNvGrpSpPr>
              <a:grpSpLocks/>
            </p:cNvGrpSpPr>
            <p:nvPr/>
          </p:nvGrpSpPr>
          <p:grpSpPr bwMode="auto">
            <a:xfrm>
              <a:off x="251520" y="3789040"/>
              <a:ext cx="8580989" cy="2685844"/>
              <a:chOff x="251520" y="3610784"/>
              <a:chExt cx="8580989" cy="2685844"/>
            </a:xfrm>
          </p:grpSpPr>
          <p:pic>
            <p:nvPicPr>
              <p:cNvPr id="197644" name="Picture 2" descr="E:\DATA\Lab data\台灣油芒\種子\JPG\SNAP-160153-0004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94" b="14491"/>
              <a:stretch>
                <a:fillRect/>
              </a:stretch>
            </p:blipFill>
            <p:spPr bwMode="auto">
              <a:xfrm>
                <a:off x="6007013" y="3610784"/>
                <a:ext cx="2825496" cy="26858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7645" name="Picture 3" descr="E:\DATA\Lab data\台灣油芒\種子\JPG\SNAP-155439-0001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94" b="14491"/>
              <a:stretch>
                <a:fillRect/>
              </a:stretch>
            </p:blipFill>
            <p:spPr bwMode="auto">
              <a:xfrm>
                <a:off x="251520" y="3610784"/>
                <a:ext cx="2825496" cy="26858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7646" name="Picture 4" descr="E:\DATA\Lab data\台灣油芒\種子\JPG\SNAP-155929-000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94" b="14491"/>
              <a:stretch>
                <a:fillRect/>
              </a:stretch>
            </p:blipFill>
            <p:spPr bwMode="auto">
              <a:xfrm>
                <a:off x="3126693" y="3610784"/>
                <a:ext cx="2825496" cy="26858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7636" name="群組 3"/>
            <p:cNvGrpSpPr>
              <a:grpSpLocks/>
            </p:cNvGrpSpPr>
            <p:nvPr/>
          </p:nvGrpSpPr>
          <p:grpSpPr bwMode="auto">
            <a:xfrm>
              <a:off x="251520" y="188640"/>
              <a:ext cx="5700669" cy="3566160"/>
              <a:chOff x="251520" y="3140968"/>
              <a:chExt cx="5700669" cy="3566160"/>
            </a:xfrm>
          </p:grpSpPr>
          <p:pic>
            <p:nvPicPr>
              <p:cNvPr id="197642" name="Picture 6" descr="E:\DATA\Lab data\台灣油芒\種子\JPG\SNAP-160746-0005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6693" y="3140968"/>
                <a:ext cx="2825496" cy="3566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7643" name="Picture 7" descr="E:\DATA\Lab data\台灣油芒\種子\JPG\SNAP-160955-0006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3140968"/>
                <a:ext cx="2825496" cy="3566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7637" name="文字方塊 7"/>
            <p:cNvSpPr txBox="1">
              <a:spLocks noChangeArrowheads="1"/>
            </p:cNvSpPr>
            <p:nvPr/>
          </p:nvSpPr>
          <p:spPr bwMode="auto">
            <a:xfrm>
              <a:off x="251520" y="3385759"/>
              <a:ext cx="1655563" cy="36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zh-TW" altLang="en-US" smtClean="0"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南澳野生油芒</a:t>
              </a:r>
            </a:p>
          </p:txBody>
        </p:sp>
        <p:sp>
          <p:nvSpPr>
            <p:cNvPr id="197638" name="文字方塊 14"/>
            <p:cNvSpPr txBox="1">
              <a:spLocks noChangeArrowheads="1"/>
            </p:cNvSpPr>
            <p:nvPr/>
          </p:nvSpPr>
          <p:spPr bwMode="auto">
            <a:xfrm>
              <a:off x="3126136" y="3384171"/>
              <a:ext cx="1657150" cy="369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zh-TW" altLang="en-US" smtClean="0"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尖石野生油芒</a:t>
              </a:r>
            </a:p>
          </p:txBody>
        </p:sp>
        <p:sp>
          <p:nvSpPr>
            <p:cNvPr id="197639" name="文字方塊 15"/>
            <p:cNvSpPr txBox="1">
              <a:spLocks noChangeArrowheads="1"/>
            </p:cNvSpPr>
            <p:nvPr/>
          </p:nvSpPr>
          <p:spPr bwMode="auto">
            <a:xfrm>
              <a:off x="251520" y="6105056"/>
              <a:ext cx="1655563" cy="369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zh-TW" altLang="en-US" smtClean="0"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來義栽培油芒</a:t>
              </a:r>
            </a:p>
          </p:txBody>
        </p:sp>
        <p:sp>
          <p:nvSpPr>
            <p:cNvPr id="197640" name="文字方塊 16"/>
            <p:cNvSpPr txBox="1">
              <a:spLocks noChangeArrowheads="1"/>
            </p:cNvSpPr>
            <p:nvPr/>
          </p:nvSpPr>
          <p:spPr bwMode="auto">
            <a:xfrm>
              <a:off x="3126136" y="6105056"/>
              <a:ext cx="1657150" cy="369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zh-TW" altLang="en-US" smtClean="0"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青葉栽培油芒</a:t>
              </a:r>
            </a:p>
          </p:txBody>
        </p:sp>
        <p:sp>
          <p:nvSpPr>
            <p:cNvPr id="197641" name="文字方塊 17"/>
            <p:cNvSpPr txBox="1">
              <a:spLocks noChangeArrowheads="1"/>
            </p:cNvSpPr>
            <p:nvPr/>
          </p:nvSpPr>
          <p:spPr bwMode="auto">
            <a:xfrm>
              <a:off x="6007100" y="6105056"/>
              <a:ext cx="1655563" cy="369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zh-TW" altLang="en-US" smtClean="0">
                  <a:solidFill>
                    <a:srgbClr val="F2F2F2"/>
                  </a:solidFill>
                  <a:latin typeface="微軟正黑體" pitchFamily="34" charset="-120"/>
                  <a:ea typeface="微軟正黑體" pitchFamily="34" charset="-120"/>
                </a:rPr>
                <a:t>德文栽培油芒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446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6"/>
          <p:cNvSpPr txBox="1">
            <a:spLocks noChangeArrowheads="1"/>
          </p:cNvSpPr>
          <p:nvPr/>
        </p:nvSpPr>
        <p:spPr bwMode="auto">
          <a:xfrm>
            <a:off x="2268538" y="476250"/>
            <a:ext cx="54006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320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老人照顧     隔代教養</a:t>
            </a:r>
          </a:p>
        </p:txBody>
      </p:sp>
      <p:pic>
        <p:nvPicPr>
          <p:cNvPr id="22323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8" t="22687" r="34453" b="16646"/>
          <a:stretch>
            <a:fillRect/>
          </a:stretch>
        </p:blipFill>
        <p:spPr bwMode="auto">
          <a:xfrm>
            <a:off x="2484438" y="1341439"/>
            <a:ext cx="4100512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7161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27584" y="2116070"/>
            <a:ext cx="54726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prstClr val="black"/>
                </a:solidFill>
                <a:latin typeface="微軟正黑體 Light" pitchFamily="34" charset="-120"/>
                <a:ea typeface="微軟正黑體 Light" pitchFamily="34" charset="-120"/>
              </a:rPr>
              <a:t>油芒成分 分析</a:t>
            </a:r>
            <a:endParaRPr lang="en-US" altLang="zh-TW" sz="4000" dirty="0" smtClean="0">
              <a:solidFill>
                <a:prstClr val="black"/>
              </a:solidFill>
              <a:latin typeface="微軟正黑體 Light" pitchFamily="34" charset="-120"/>
              <a:ea typeface="微軟正黑體 Light" pitchFamily="34" charset="-120"/>
            </a:endParaRPr>
          </a:p>
          <a:p>
            <a:endParaRPr lang="en-US" altLang="zh-TW" sz="4000" dirty="0">
              <a:solidFill>
                <a:prstClr val="black"/>
              </a:solidFill>
              <a:latin typeface="微軟正黑體 Light" pitchFamily="34" charset="-120"/>
              <a:ea typeface="微軟正黑體 Light" pitchFamily="34" charset="-120"/>
            </a:endParaRPr>
          </a:p>
          <a:p>
            <a:endParaRPr lang="en-US" altLang="zh-TW" sz="4000" dirty="0" smtClean="0">
              <a:solidFill>
                <a:prstClr val="black"/>
              </a:solidFill>
              <a:latin typeface="微軟正黑體 Light" pitchFamily="34" charset="-120"/>
              <a:ea typeface="微軟正黑體 Light" pitchFamily="34" charset="-120"/>
            </a:endParaRPr>
          </a:p>
          <a:p>
            <a:r>
              <a:rPr lang="zh-TW" altLang="en-US" sz="4000" dirty="0">
                <a:solidFill>
                  <a:prstClr val="black"/>
                </a:solidFill>
                <a:latin typeface="微軟正黑體 Light" pitchFamily="34" charset="-120"/>
                <a:ea typeface="微軟正黑體 Light" pitchFamily="34" charset="-120"/>
              </a:rPr>
              <a:t>胚大 營養</a:t>
            </a:r>
          </a:p>
        </p:txBody>
      </p:sp>
      <p:pic>
        <p:nvPicPr>
          <p:cNvPr id="3" name="Picture 6" descr="D:\油芒\未命名 -1拷貝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4875"/>
            <a:ext cx="30241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0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139C-2BDE-422E-A19F-1CBC151E3225}" type="slidenum">
              <a:rPr lang="zh-TW" altLang="en-US" smtClean="0">
                <a:solidFill>
                  <a:prstClr val="black"/>
                </a:solidFill>
              </a:rPr>
              <a:pPr/>
              <a:t>82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265566" y="764704"/>
            <a:ext cx="54726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補足  米飯營養</a:t>
            </a:r>
            <a:endParaRPr lang="en-US" altLang="zh-TW" sz="44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44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無麩質</a:t>
            </a:r>
            <a:endParaRPr lang="zh-TW" altLang="en-US" sz="44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20" y="3501024"/>
            <a:ext cx="5553601" cy="238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4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6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266244" name="矩形 2"/>
          <p:cNvSpPr>
            <a:spLocks noChangeArrowheads="1"/>
          </p:cNvSpPr>
          <p:nvPr/>
        </p:nvSpPr>
        <p:spPr bwMode="auto">
          <a:xfrm>
            <a:off x="2007414" y="3520991"/>
            <a:ext cx="4572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dirty="0" smtClean="0">
                <a:solidFill>
                  <a:srgbClr val="000000"/>
                </a:solidFill>
              </a:rPr>
              <a:t>回到油酸</a:t>
            </a:r>
            <a:r>
              <a:rPr lang="en-US" altLang="zh-TW" dirty="0" smtClean="0">
                <a:solidFill>
                  <a:srgbClr val="000000"/>
                </a:solidFill>
              </a:rPr>
              <a:t>:</a:t>
            </a:r>
            <a:r>
              <a:rPr lang="zh-TW" altLang="en-US" dirty="0" smtClean="0">
                <a:solidFill>
                  <a:srgbClr val="000000"/>
                </a:solidFill>
              </a:rPr>
              <a:t>亞油酸的比例上，</a:t>
            </a:r>
            <a:r>
              <a:rPr lang="zh-TW" altLang="en-US" b="1" dirty="0" smtClean="0">
                <a:solidFill>
                  <a:srgbClr val="000000"/>
                </a:solidFill>
              </a:rPr>
              <a:t>月見草</a:t>
            </a:r>
            <a:r>
              <a:rPr lang="en-US" altLang="zh-TW" dirty="0" smtClean="0">
                <a:solidFill>
                  <a:srgbClr val="000000"/>
                </a:solidFill>
              </a:rPr>
              <a:t>8.4%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dirty="0" smtClean="0">
                <a:solidFill>
                  <a:srgbClr val="000000"/>
                </a:solidFill>
              </a:rPr>
              <a:t>:73% </a:t>
            </a:r>
            <a:r>
              <a:rPr lang="zh-TW" altLang="en-US" dirty="0" smtClean="0">
                <a:solidFill>
                  <a:srgbClr val="000000"/>
                </a:solidFill>
              </a:rPr>
              <a:t>、</a:t>
            </a:r>
            <a:r>
              <a:rPr lang="zh-TW" altLang="en-US" b="1" dirty="0" smtClean="0">
                <a:solidFill>
                  <a:srgbClr val="000000"/>
                </a:solidFill>
              </a:rPr>
              <a:t>葡萄籽油</a:t>
            </a:r>
            <a:r>
              <a:rPr lang="en-US" altLang="zh-TW" dirty="0" smtClean="0">
                <a:solidFill>
                  <a:srgbClr val="000000"/>
                </a:solidFill>
              </a:rPr>
              <a:t>16%:71%</a:t>
            </a:r>
            <a:r>
              <a:rPr lang="zh-TW" altLang="en-US" dirty="0" smtClean="0">
                <a:solidFill>
                  <a:srgbClr val="000000"/>
                </a:solidFill>
              </a:rPr>
              <a:t>、</a:t>
            </a:r>
            <a:r>
              <a:rPr lang="zh-TW" altLang="en-US" b="1" dirty="0" smtClean="0">
                <a:solidFill>
                  <a:srgbClr val="000000"/>
                </a:solidFill>
              </a:rPr>
              <a:t>南瓜籽油</a:t>
            </a:r>
            <a:r>
              <a:rPr lang="en-US" altLang="zh-TW" dirty="0" smtClean="0">
                <a:solidFill>
                  <a:srgbClr val="000000"/>
                </a:solidFill>
              </a:rPr>
              <a:t>23%:57% </a:t>
            </a:r>
            <a:r>
              <a:rPr lang="zh-TW" altLang="en-US" dirty="0" smtClean="0">
                <a:solidFill>
                  <a:srgbClr val="000000"/>
                </a:solidFill>
              </a:rPr>
              <a:t>，也都是非常昂貴且不易萃取的健康好油，而油芒種子油其比例則是</a:t>
            </a:r>
            <a:r>
              <a:rPr lang="en-US" altLang="zh-TW" dirty="0" smtClean="0">
                <a:solidFill>
                  <a:srgbClr val="000000"/>
                </a:solidFill>
              </a:rPr>
              <a:t>6.7%:64.7%</a:t>
            </a:r>
            <a:r>
              <a:rPr lang="zh-TW" altLang="en-US" dirty="0" smtClean="0">
                <a:solidFill>
                  <a:srgbClr val="000000"/>
                </a:solidFill>
              </a:rPr>
              <a:t>，實屬於對身體有益健康好油，並容易栽種。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7877"/>
            <a:ext cx="8712968" cy="156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203848" y="404664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好油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502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79712" y="1772816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prstClr val="black"/>
                </a:solidFill>
              </a:rPr>
              <a:t>膳食纖維   </a:t>
            </a:r>
            <a:r>
              <a:rPr lang="en-US" altLang="zh-TW" sz="3200" b="1" dirty="0" smtClean="0">
                <a:solidFill>
                  <a:prstClr val="black"/>
                </a:solidFill>
              </a:rPr>
              <a:t>9</a:t>
            </a:r>
            <a:r>
              <a:rPr lang="zh-TW" altLang="en-US" sz="3200" b="1" dirty="0" smtClean="0">
                <a:solidFill>
                  <a:prstClr val="black"/>
                </a:solidFill>
              </a:rPr>
              <a:t>倍</a:t>
            </a: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835696" y="2852936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高粱</a:t>
            </a:r>
            <a:r>
              <a:rPr lang="en-US" altLang="zh-TW" sz="4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zh-TW" altLang="en-US" sz="4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油芒</a:t>
            </a:r>
            <a:r>
              <a:rPr lang="en-US" altLang="zh-TW" sz="4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zh-TW" altLang="en-US" sz="4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小麥</a:t>
            </a:r>
            <a:r>
              <a:rPr lang="en-US" altLang="zh-TW" sz="4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zh-TW" altLang="en-US" sz="4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玉米</a:t>
            </a:r>
            <a:r>
              <a:rPr lang="en-US" altLang="zh-TW" sz="4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zh-TW" altLang="en-US" sz="4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糙米</a:t>
            </a:r>
            <a:endParaRPr lang="zh-TW" altLang="en-US" sz="40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557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36842" r="48216" b="18202"/>
          <a:stretch/>
        </p:blipFill>
        <p:spPr bwMode="auto">
          <a:xfrm>
            <a:off x="4301714" y="3140968"/>
            <a:ext cx="4320480" cy="2847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7" t="36239" r="51660" b="19243"/>
          <a:stretch/>
        </p:blipFill>
        <p:spPr bwMode="auto">
          <a:xfrm>
            <a:off x="323548" y="3140969"/>
            <a:ext cx="3675457" cy="286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1914" r="55351" b="28457"/>
          <a:stretch/>
        </p:blipFill>
        <p:spPr bwMode="auto">
          <a:xfrm>
            <a:off x="1" y="1659847"/>
            <a:ext cx="3864985" cy="130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1"/>
          <a:stretch/>
        </p:blipFill>
        <p:spPr bwMode="auto">
          <a:xfrm>
            <a:off x="7642734" y="1628057"/>
            <a:ext cx="157053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33" y="1628801"/>
            <a:ext cx="38655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771807" y="404678"/>
            <a:ext cx="486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微軟正黑體 Light" pitchFamily="34" charset="-120"/>
                <a:ea typeface="微軟正黑體 Light" pitchFamily="34" charset="-120"/>
              </a:rPr>
              <a:t>吃油芒救鯊魚</a:t>
            </a:r>
            <a:endParaRPr lang="zh-TW" altLang="en-US" sz="3200" b="1" dirty="0">
              <a:solidFill>
                <a:srgbClr val="FF0000"/>
              </a:solidFill>
              <a:latin typeface="微軟正黑體 Light" pitchFamily="34" charset="-120"/>
              <a:ea typeface="微軟正黑體 Light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280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9354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123728" y="654548"/>
            <a:ext cx="594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芹菜素</a:t>
            </a:r>
            <a:endParaRPr lang="en-US" altLang="zh-TW" sz="2400" b="1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木樨草</a:t>
            </a:r>
            <a:r>
              <a:rPr lang="zh-TW" altLang="en-US" sz="2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素</a:t>
            </a:r>
            <a:endParaRPr lang="en-US" altLang="zh-TW" sz="2400" b="1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功效  </a:t>
            </a:r>
            <a:r>
              <a:rPr lang="en-US" altLang="zh-TW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 抗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發炎 保護</a:t>
            </a:r>
            <a:r>
              <a:rPr lang="zh-TW" altLang="en-US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心血管  舒眠</a:t>
            </a:r>
            <a:endParaRPr lang="zh-TW" altLang="en-US" sz="24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44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139C-2BDE-422E-A19F-1CBC151E3225}" type="slidenum">
              <a:rPr lang="zh-TW" altLang="en-US" smtClean="0">
                <a:solidFill>
                  <a:prstClr val="black"/>
                </a:solidFill>
              </a:rPr>
              <a:pPr/>
              <a:t>87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r="1364" b="6250"/>
          <a:stretch/>
        </p:blipFill>
        <p:spPr bwMode="auto">
          <a:xfrm>
            <a:off x="718054" y="1988840"/>
            <a:ext cx="7867199" cy="351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0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96605"/>
            <a:ext cx="6165530" cy="462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971600" y="587728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左起</a:t>
            </a:r>
            <a:r>
              <a:rPr lang="en-US" altLang="zh-TW" dirty="0"/>
              <a:t>:</a:t>
            </a:r>
            <a:r>
              <a:rPr lang="zh-TW" altLang="en-US" dirty="0"/>
              <a:t>培力人員講師 包金茂、培力人員</a:t>
            </a:r>
            <a:r>
              <a:rPr lang="en-US" altLang="zh-TW" dirty="0"/>
              <a:t>: </a:t>
            </a:r>
            <a:r>
              <a:rPr lang="zh-TW" altLang="en-US" dirty="0"/>
              <a:t>陳曉晨、耆老</a:t>
            </a:r>
            <a:r>
              <a:rPr lang="en-US" altLang="zh-TW" dirty="0"/>
              <a:t>:</a:t>
            </a:r>
            <a:r>
              <a:rPr lang="zh-TW" altLang="en-US" dirty="0"/>
              <a:t>柯大白 </a:t>
            </a:r>
            <a:r>
              <a:rPr lang="zh-TW" altLang="en-US" dirty="0" smtClean="0"/>
              <a:t>、</a:t>
            </a:r>
            <a:endParaRPr lang="en-US" altLang="zh-TW" dirty="0" smtClean="0"/>
          </a:p>
          <a:p>
            <a:r>
              <a:rPr lang="zh-TW" altLang="en-US" dirty="0" smtClean="0"/>
              <a:t>培</a:t>
            </a:r>
            <a:r>
              <a:rPr lang="zh-TW" altLang="en-US" dirty="0"/>
              <a:t>力人員</a:t>
            </a:r>
            <a:r>
              <a:rPr lang="en-US" altLang="zh-TW" dirty="0"/>
              <a:t>:</a:t>
            </a:r>
            <a:r>
              <a:rPr lang="zh-TW" altLang="en-US" dirty="0"/>
              <a:t>杜岱蓁</a:t>
            </a:r>
          </a:p>
        </p:txBody>
      </p:sp>
    </p:spTree>
    <p:extLst>
      <p:ext uri="{BB962C8B-B14F-4D97-AF65-F5344CB8AC3E}">
        <p14:creationId xmlns:p14="http://schemas.microsoft.com/office/powerpoint/2010/main" val="51600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268760"/>
            <a:ext cx="3384376" cy="452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043608" y="594928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大社部落待興建自學場域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007" y="3375790"/>
            <a:ext cx="3889474" cy="218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008" y="692696"/>
            <a:ext cx="3743036" cy="210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788024" y="5949288"/>
            <a:ext cx="339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大社部落自學生跟耆老學習種植農作物</a:t>
            </a:r>
          </a:p>
        </p:txBody>
      </p:sp>
    </p:spTree>
    <p:extLst>
      <p:ext uri="{BB962C8B-B14F-4D97-AF65-F5344CB8AC3E}">
        <p14:creationId xmlns:p14="http://schemas.microsoft.com/office/powerpoint/2010/main" val="1934309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字方塊 2"/>
          <p:cNvSpPr txBox="1">
            <a:spLocks noChangeArrowheads="1"/>
          </p:cNvSpPr>
          <p:nvPr/>
        </p:nvSpPr>
        <p:spPr bwMode="auto">
          <a:xfrm>
            <a:off x="468313" y="333375"/>
            <a:ext cx="83518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dirty="0" smtClean="0">
                <a:solidFill>
                  <a:prstClr val="black"/>
                </a:solidFill>
                <a:ea typeface="Adobe 楷体 Std R"/>
                <a:cs typeface="Adobe 楷体 Std R"/>
              </a:rPr>
              <a:t>法國國家科學院</a:t>
            </a:r>
            <a:r>
              <a:rPr kumimoji="0" lang="en-US" altLang="zh-TW" sz="2000" dirty="0" smtClean="0">
                <a:solidFill>
                  <a:prstClr val="black"/>
                </a:solidFill>
                <a:ea typeface="Adobe 楷体 Std R"/>
                <a:cs typeface="Adobe 楷体 Std R"/>
              </a:rPr>
              <a:t>(</a:t>
            </a:r>
            <a:r>
              <a:rPr kumimoji="0" lang="fr-FR" altLang="zh-TW" sz="2000" dirty="0" smtClean="0">
                <a:solidFill>
                  <a:prstClr val="black"/>
                </a:solidFill>
                <a:ea typeface="Adobe 楷体 Std R"/>
                <a:cs typeface="Adobe 楷体 Std R"/>
              </a:rPr>
              <a:t>Centre national de la recherche scientifique</a:t>
            </a:r>
            <a:r>
              <a:rPr kumimoji="0" lang="en-US" altLang="zh-TW" sz="2000" dirty="0" smtClean="0">
                <a:solidFill>
                  <a:prstClr val="black"/>
                </a:solidFill>
                <a:ea typeface="Adobe 楷体 Std R"/>
                <a:cs typeface="Adobe 楷体 Std R"/>
              </a:rPr>
              <a:t>)</a:t>
            </a:r>
            <a:r>
              <a:rPr kumimoji="0" lang="zh-TW" altLang="en-US" sz="2000" dirty="0" smtClean="0">
                <a:solidFill>
                  <a:prstClr val="black"/>
                </a:solidFill>
                <a:ea typeface="Adobe 楷体 Std R"/>
                <a:cs typeface="Adobe 楷体 Std R"/>
              </a:rPr>
              <a:t> </a:t>
            </a:r>
            <a:endParaRPr kumimoji="0" lang="en-US" altLang="zh-TW" sz="2000" dirty="0" smtClean="0">
              <a:solidFill>
                <a:prstClr val="black"/>
              </a:solidFill>
              <a:ea typeface="Adobe 楷体 Std R"/>
              <a:cs typeface="Adobe 楷体 Std R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dirty="0" smtClean="0">
                <a:solidFill>
                  <a:prstClr val="black"/>
                </a:solidFill>
                <a:ea typeface="Adobe 楷体 Std R"/>
                <a:cs typeface="Adobe 楷体 Std R"/>
              </a:rPr>
              <a:t>東亞語言研究中心</a:t>
            </a:r>
            <a:r>
              <a:rPr kumimoji="0" lang="en-US" altLang="zh-TW" sz="2000" dirty="0" smtClean="0">
                <a:solidFill>
                  <a:prstClr val="black"/>
                </a:solidFill>
                <a:ea typeface="Adobe 楷体 Std R"/>
                <a:cs typeface="Adobe 楷体 Std R"/>
              </a:rPr>
              <a:t>(Centre de re- </a:t>
            </a:r>
            <a:r>
              <a:rPr kumimoji="0" lang="en-US" altLang="zh-TW" sz="2000" dirty="0" err="1" smtClean="0">
                <a:solidFill>
                  <a:prstClr val="black"/>
                </a:solidFill>
                <a:ea typeface="Adobe 楷体 Std R"/>
                <a:cs typeface="Adobe 楷体 Std R"/>
              </a:rPr>
              <a:t>cherches</a:t>
            </a:r>
            <a:r>
              <a:rPr kumimoji="0" lang="en-US" altLang="zh-TW" sz="2000" dirty="0" smtClean="0">
                <a:solidFill>
                  <a:prstClr val="black"/>
                </a:solidFill>
                <a:ea typeface="Adobe 楷体 Std R"/>
                <a:cs typeface="Adobe 楷体 Std R"/>
              </a:rPr>
              <a:t> </a:t>
            </a:r>
            <a:r>
              <a:rPr kumimoji="0" lang="en-US" altLang="zh-TW" sz="2000" dirty="0" err="1" smtClean="0">
                <a:solidFill>
                  <a:prstClr val="black"/>
                </a:solidFill>
                <a:ea typeface="Adobe 楷体 Std R"/>
                <a:cs typeface="Adobe 楷体 Std R"/>
              </a:rPr>
              <a:t>linguistiques</a:t>
            </a:r>
            <a:r>
              <a:rPr kumimoji="0" lang="en-US" altLang="zh-TW" sz="2000" dirty="0" smtClean="0">
                <a:solidFill>
                  <a:prstClr val="black"/>
                </a:solidFill>
                <a:ea typeface="Adobe 楷体 Std R"/>
                <a:cs typeface="Adobe 楷体 Std R"/>
              </a:rPr>
              <a:t> </a:t>
            </a:r>
            <a:r>
              <a:rPr kumimoji="0" lang="en-US" altLang="zh-TW" sz="2000" dirty="0" err="1" smtClean="0">
                <a:solidFill>
                  <a:prstClr val="black"/>
                </a:solidFill>
                <a:ea typeface="Adobe 楷体 Std R"/>
                <a:cs typeface="Adobe 楷体 Std R"/>
              </a:rPr>
              <a:t>sur</a:t>
            </a:r>
            <a:r>
              <a:rPr kumimoji="0" lang="en-US" altLang="zh-TW" sz="2000" dirty="0" smtClean="0">
                <a:solidFill>
                  <a:prstClr val="black"/>
                </a:solidFill>
                <a:ea typeface="Adobe 楷体 Std R"/>
                <a:cs typeface="Adobe 楷体 Std R"/>
              </a:rPr>
              <a:t> </a:t>
            </a:r>
            <a:r>
              <a:rPr kumimoji="0" lang="en-US" altLang="zh-TW" sz="2000" dirty="0" err="1" smtClean="0">
                <a:solidFill>
                  <a:prstClr val="black"/>
                </a:solidFill>
                <a:ea typeface="Adobe 楷体 Std R"/>
                <a:cs typeface="Adobe 楷体 Std R"/>
              </a:rPr>
              <a:t>L'Asie</a:t>
            </a:r>
            <a:r>
              <a:rPr kumimoji="0" lang="en-US" altLang="zh-TW" sz="2000" dirty="0" smtClean="0">
                <a:solidFill>
                  <a:prstClr val="black"/>
                </a:solidFill>
                <a:ea typeface="Adobe 楷体 Std R"/>
                <a:cs typeface="Adobe 楷体 Std R"/>
              </a:rPr>
              <a:t> </a:t>
            </a:r>
            <a:r>
              <a:rPr kumimoji="0" lang="en-US" altLang="zh-TW" sz="2000" dirty="0" err="1" smtClean="0">
                <a:solidFill>
                  <a:prstClr val="black"/>
                </a:solidFill>
                <a:ea typeface="Adobe 楷体 Std R"/>
                <a:cs typeface="Adobe 楷体 Std R"/>
              </a:rPr>
              <a:t>orientale</a:t>
            </a:r>
            <a:r>
              <a:rPr kumimoji="0" lang="en-US" altLang="zh-TW" sz="2000" dirty="0" smtClean="0">
                <a:solidFill>
                  <a:prstClr val="black"/>
                </a:solidFill>
                <a:ea typeface="Adobe 楷体 Std R"/>
                <a:cs typeface="Adobe 楷体 Std R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dirty="0" smtClean="0">
                <a:solidFill>
                  <a:prstClr val="black"/>
                </a:solidFill>
                <a:ea typeface="Adobe 楷体 Std R"/>
                <a:cs typeface="Adobe 楷体 Std R"/>
              </a:rPr>
              <a:t>研究員</a:t>
            </a:r>
            <a:r>
              <a:rPr kumimoji="0" lang="en-US" altLang="zh-TW" sz="2000" dirty="0" smtClean="0">
                <a:solidFill>
                  <a:prstClr val="black"/>
                </a:solidFill>
                <a:ea typeface="Adobe 楷体 Std R"/>
                <a:cs typeface="Adobe 楷体 Std R"/>
              </a:rPr>
              <a:t>Laurent </a:t>
            </a:r>
            <a:r>
              <a:rPr kumimoji="0" lang="en-US" altLang="zh-TW" sz="2000" dirty="0" err="1" smtClean="0">
                <a:solidFill>
                  <a:prstClr val="black"/>
                </a:solidFill>
                <a:ea typeface="Adobe 楷体 Std R"/>
                <a:cs typeface="Adobe 楷体 Std R"/>
              </a:rPr>
              <a:t>Sagart</a:t>
            </a:r>
            <a:r>
              <a:rPr kumimoji="0" lang="zh-TW" altLang="en-US" sz="2000" dirty="0" smtClean="0">
                <a:solidFill>
                  <a:prstClr val="black"/>
                </a:solidFill>
                <a:ea typeface="Adobe 楷体 Std R"/>
                <a:cs typeface="Adobe 楷体 Std R"/>
              </a:rPr>
              <a:t>   沙加爾博士</a:t>
            </a:r>
            <a:endParaRPr kumimoji="0" lang="en-US" altLang="zh-TW" sz="2000" dirty="0" smtClean="0">
              <a:solidFill>
                <a:prstClr val="black"/>
              </a:solidFill>
              <a:ea typeface="Adobe 楷体 Std R"/>
              <a:cs typeface="Adobe 楷体 Std R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dirty="0" smtClean="0">
                <a:solidFill>
                  <a:prstClr val="black"/>
                </a:solidFill>
                <a:ea typeface="Adobe 楷体 Std R"/>
                <a:cs typeface="Adobe 楷体 Std R"/>
              </a:rPr>
              <a:t>共同訪問中、東、南部數個部落</a:t>
            </a:r>
          </a:p>
        </p:txBody>
      </p:sp>
      <p:pic>
        <p:nvPicPr>
          <p:cNvPr id="26626" name="Picture 2" descr="C:\Users\bohsing\Desktop\DSCN51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1909763"/>
            <a:ext cx="4137025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 descr="C:\Users\bohsing\Desktop\902813_504441209604927_1653401054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r="5556"/>
          <a:stretch>
            <a:fillRect/>
          </a:stretch>
        </p:blipFill>
        <p:spPr bwMode="auto">
          <a:xfrm>
            <a:off x="4243388" y="1844675"/>
            <a:ext cx="4865687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1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ownloads\87881237_10217267286182469_421720440484501913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596336" cy="427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303494" y="692696"/>
            <a:ext cx="5508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原</a:t>
            </a:r>
            <a:r>
              <a:rPr lang="zh-TW" altLang="en-US" dirty="0"/>
              <a:t>民耆老傳統知識的重視、孩童的文化傳承等。</a:t>
            </a:r>
          </a:p>
        </p:txBody>
      </p:sp>
    </p:spTree>
    <p:extLst>
      <p:ext uri="{BB962C8B-B14F-4D97-AF65-F5344CB8AC3E}">
        <p14:creationId xmlns:p14="http://schemas.microsoft.com/office/powerpoint/2010/main" val="36834483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8785-0C36-43DF-8943-26B8C17821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2" y="908720"/>
            <a:ext cx="7078144" cy="542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341830"/>
      </p:ext>
    </p:extLst>
  </p:cSld>
  <p:clrMapOvr>
    <a:masterClrMapping/>
  </p:clrMapOvr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相鄰">
  <a:themeElements>
    <a:clrScheme name="相鄰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相鄰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9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相鄰">
  <a:themeElements>
    <a:clrScheme name="相鄰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相鄰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_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9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1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1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_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3060</TotalTime>
  <Words>1269</Words>
  <Application>Microsoft Office PowerPoint</Application>
  <PresentationFormat>如螢幕大小 (4:3)</PresentationFormat>
  <Paragraphs>267</Paragraphs>
  <Slides>91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33</vt:i4>
      </vt:variant>
      <vt:variant>
        <vt:lpstr>投影片標題</vt:lpstr>
      </vt:variant>
      <vt:variant>
        <vt:i4>91</vt:i4>
      </vt:variant>
    </vt:vector>
  </HeadingPairs>
  <TitlesOfParts>
    <vt:vector size="124" baseType="lpstr">
      <vt:lpstr>預設簡報設計</vt:lpstr>
      <vt:lpstr>2_預設簡報設計</vt:lpstr>
      <vt:lpstr>6_預設簡報設計</vt:lpstr>
      <vt:lpstr>4_Office 佈景主題</vt:lpstr>
      <vt:lpstr>5_Office 佈景主題</vt:lpstr>
      <vt:lpstr>13_Office 佈景主題</vt:lpstr>
      <vt:lpstr>7_Office 佈景主題</vt:lpstr>
      <vt:lpstr>2_夏至</vt:lpstr>
      <vt:lpstr>1_預設簡報設計</vt:lpstr>
      <vt:lpstr>2_Office 佈景主題</vt:lpstr>
      <vt:lpstr>1_Office 佈景主題</vt:lpstr>
      <vt:lpstr>相鄰</vt:lpstr>
      <vt:lpstr>3_預設簡報設計</vt:lpstr>
      <vt:lpstr>5_預設簡報設計</vt:lpstr>
      <vt:lpstr>7_預設簡報設計</vt:lpstr>
      <vt:lpstr>8_預設簡報設計</vt:lpstr>
      <vt:lpstr>8_Office 佈景主題</vt:lpstr>
      <vt:lpstr>3_Office 佈景主題</vt:lpstr>
      <vt:lpstr>21_Office 佈景主題</vt:lpstr>
      <vt:lpstr>10_Office 佈景主題</vt:lpstr>
      <vt:lpstr>6_Office 佈景主題</vt:lpstr>
      <vt:lpstr>11_Office 佈景主題</vt:lpstr>
      <vt:lpstr>9_預設簡報設計</vt:lpstr>
      <vt:lpstr>1_相鄰</vt:lpstr>
      <vt:lpstr>12_Office 佈景主題</vt:lpstr>
      <vt:lpstr>1_夏至</vt:lpstr>
      <vt:lpstr>4_預設簡報設計</vt:lpstr>
      <vt:lpstr>Office 佈景主題</vt:lpstr>
      <vt:lpstr>9_Office 佈景主題</vt:lpstr>
      <vt:lpstr>14_Office 佈景主題</vt:lpstr>
      <vt:lpstr>15_Office 佈景主題</vt:lpstr>
      <vt:lpstr>10_預設簡報設計</vt:lpstr>
      <vt:lpstr>3_夏至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蘆麥永續- 農糧永續、智慧農耕、部落發展</vt:lpstr>
      <vt:lpstr>對應之SDGs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why油芒?</vt:lpstr>
      <vt:lpstr>具體的產品服務項目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rice omics study to a novel C4 cereal</dc:title>
  <dc:creator>bohsing</dc:creator>
  <cp:lastModifiedBy>Windows 使用者</cp:lastModifiedBy>
  <cp:revision>269</cp:revision>
  <cp:lastPrinted>2022-04-05T07:27:23Z</cp:lastPrinted>
  <dcterms:created xsi:type="dcterms:W3CDTF">2018-04-19T01:39:10Z</dcterms:created>
  <dcterms:modified xsi:type="dcterms:W3CDTF">2023-03-21T07:37:51Z</dcterms:modified>
</cp:coreProperties>
</file>